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geXW9qqb37sO36zAqYp4mE4l0jI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C695005-BE98-4F7F-BA2E-833215E33564}">
  <a:tblStyle styleId="{CC695005-BE98-4F7F-BA2E-833215E33564}"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F0F7"/>
          </a:solidFill>
        </a:fill>
      </a:tcStyle>
    </a:wholeTbl>
    <a:band1H>
      <a:tcTxStyle/>
      <a:tcStyle>
        <a:fill>
          <a:solidFill>
            <a:srgbClr val="CCE0EF"/>
          </a:solidFill>
        </a:fill>
      </a:tcStyle>
    </a:band1H>
    <a:band2H>
      <a:tcTxStyle/>
    </a:band2H>
    <a:band1V>
      <a:tcTxStyle/>
      <a:tcStyle>
        <a:fill>
          <a:solidFill>
            <a:srgbClr val="CCE0EF"/>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44231badf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344231badf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441ca9898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3441ca98985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441ca9898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3441ca98985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441ca9898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3441ca98985_0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441ca9898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3441ca98985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441ca9898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g3441ca98985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40cc337c4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g340cc337c47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441ca9898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3441ca98985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40cc337c47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g340cc337c47_3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4421dabbf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g34421dabbfb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1" name="Shape 11"/>
        <p:cNvGrpSpPr/>
        <p:nvPr/>
      </p:nvGrpSpPr>
      <p:grpSpPr>
        <a:xfrm>
          <a:off x="0" y="0"/>
          <a:ext cx="0" cy="0"/>
          <a:chOff x="0" y="0"/>
          <a:chExt cx="0" cy="0"/>
        </a:xfrm>
      </p:grpSpPr>
      <p:sp>
        <p:nvSpPr>
          <p:cNvPr id="12" name="Google Shape;12;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8" name="Shape 68"/>
        <p:cNvGrpSpPr/>
        <p:nvPr/>
      </p:nvGrpSpPr>
      <p:grpSpPr>
        <a:xfrm>
          <a:off x="0" y="0"/>
          <a:ext cx="0" cy="0"/>
          <a:chOff x="0" y="0"/>
          <a:chExt cx="0" cy="0"/>
        </a:xfrm>
      </p:grpSpPr>
      <p:sp>
        <p:nvSpPr>
          <p:cNvPr id="69" name="Google Shape;69;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3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7" name="Shape 17"/>
        <p:cNvGrpSpPr/>
        <p:nvPr/>
      </p:nvGrpSpPr>
      <p:grpSpPr>
        <a:xfrm>
          <a:off x="0" y="0"/>
          <a:ext cx="0" cy="0"/>
          <a:chOff x="0" y="0"/>
          <a:chExt cx="0" cy="0"/>
        </a:xfrm>
      </p:grpSpPr>
      <p:sp>
        <p:nvSpPr>
          <p:cNvPr id="18" name="Google Shape;18;p2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3" name="Shape 23"/>
        <p:cNvGrpSpPr/>
        <p:nvPr/>
      </p:nvGrpSpPr>
      <p:grpSpPr>
        <a:xfrm>
          <a:off x="0" y="0"/>
          <a:ext cx="0" cy="0"/>
          <a:chOff x="0" y="0"/>
          <a:chExt cx="0" cy="0"/>
        </a:xfrm>
      </p:grpSpPr>
      <p:sp>
        <p:nvSpPr>
          <p:cNvPr id="24" name="Google Shape;24;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9" name="Shape 29"/>
        <p:cNvGrpSpPr/>
        <p:nvPr/>
      </p:nvGrpSpPr>
      <p:grpSpPr>
        <a:xfrm>
          <a:off x="0" y="0"/>
          <a:ext cx="0" cy="0"/>
          <a:chOff x="0" y="0"/>
          <a:chExt cx="0" cy="0"/>
        </a:xfrm>
      </p:grpSpPr>
      <p:sp>
        <p:nvSpPr>
          <p:cNvPr id="30" name="Google Shape;3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6" name="Shape 36"/>
        <p:cNvGrpSpPr/>
        <p:nvPr/>
      </p:nvGrpSpPr>
      <p:grpSpPr>
        <a:xfrm>
          <a:off x="0" y="0"/>
          <a:ext cx="0" cy="0"/>
          <a:chOff x="0" y="0"/>
          <a:chExt cx="0" cy="0"/>
        </a:xfrm>
      </p:grpSpPr>
      <p:sp>
        <p:nvSpPr>
          <p:cNvPr id="37" name="Google Shape;37;p2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5" name="Shape 45"/>
        <p:cNvGrpSpPr/>
        <p:nvPr/>
      </p:nvGrpSpPr>
      <p:grpSpPr>
        <a:xfrm>
          <a:off x="0" y="0"/>
          <a:ext cx="0" cy="0"/>
          <a:chOff x="0" y="0"/>
          <a:chExt cx="0" cy="0"/>
        </a:xfrm>
      </p:grpSpPr>
      <p:sp>
        <p:nvSpPr>
          <p:cNvPr id="46" name="Google Shape;46;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0" name="Shape 50"/>
        <p:cNvGrpSpPr/>
        <p:nvPr/>
      </p:nvGrpSpPr>
      <p:grpSpPr>
        <a:xfrm>
          <a:off x="0" y="0"/>
          <a:ext cx="0" cy="0"/>
          <a:chOff x="0" y="0"/>
          <a:chExt cx="0" cy="0"/>
        </a:xfrm>
      </p:grpSpPr>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4" name="Shape 54"/>
        <p:cNvGrpSpPr/>
        <p:nvPr/>
      </p:nvGrpSpPr>
      <p:grpSpPr>
        <a:xfrm>
          <a:off x="0" y="0"/>
          <a:ext cx="0" cy="0"/>
          <a:chOff x="0" y="0"/>
          <a:chExt cx="0" cy="0"/>
        </a:xfrm>
      </p:grpSpPr>
      <p:sp>
        <p:nvSpPr>
          <p:cNvPr id="55" name="Google Shape;55;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1" name="Shape 61"/>
        <p:cNvGrpSpPr/>
        <p:nvPr/>
      </p:nvGrpSpPr>
      <p:grpSpPr>
        <a:xfrm>
          <a:off x="0" y="0"/>
          <a:ext cx="0" cy="0"/>
          <a:chOff x="0" y="0"/>
          <a:chExt cx="0" cy="0"/>
        </a:xfrm>
      </p:grpSpPr>
      <p:sp>
        <p:nvSpPr>
          <p:cNvPr id="62" name="Google Shape;62;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0"/>
          <p:cNvSpPr/>
          <p:nvPr>
            <p:ph idx="2" type="pic"/>
          </p:nvPr>
        </p:nvSpPr>
        <p:spPr>
          <a:xfrm>
            <a:off x="5183188" y="987425"/>
            <a:ext cx="6172200" cy="4873625"/>
          </a:xfrm>
          <a:prstGeom prst="rect">
            <a:avLst/>
          </a:prstGeom>
          <a:noFill/>
          <a:ln>
            <a:noFill/>
          </a:ln>
        </p:spPr>
      </p:sp>
      <p:sp>
        <p:nvSpPr>
          <p:cNvPr id="64" name="Google Shape;64;p3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jp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7.png"/><Relationship Id="rId7"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jpg"/><Relationship Id="rId4" Type="http://schemas.openxmlformats.org/officeDocument/2006/relationships/image" Target="../media/image9.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jpg"/><Relationship Id="rId4" Type="http://schemas.openxmlformats.org/officeDocument/2006/relationships/image" Target="../media/image15.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jpg"/><Relationship Id="rId4" Type="http://schemas.openxmlformats.org/officeDocument/2006/relationships/image" Target="../media/image15.png"/><Relationship Id="rId5"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11" Type="http://schemas.openxmlformats.org/officeDocument/2006/relationships/hyperlink" Target="https://microdatos.dane.gov.co/index.php/catalog/776/related-materials" TargetMode="External"/><Relationship Id="rId10" Type="http://schemas.openxmlformats.org/officeDocument/2006/relationships/hyperlink" Target="https://microdatos.dane.gov.co/index.php/catalog/776/data-dictionary" TargetMode="External"/><Relationship Id="rId13" Type="http://schemas.openxmlformats.org/officeDocument/2006/relationships/hyperlink" Target="https://microdatos.dane.gov.co/index.php/catalog/776/related-materials" TargetMode="External"/><Relationship Id="rId12" Type="http://schemas.openxmlformats.org/officeDocument/2006/relationships/hyperlink" Target="https://microdatos.dane.gov.co/index.php/catalog/776/related-materials" TargetMode="External"/><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jpg"/><Relationship Id="rId4" Type="http://schemas.openxmlformats.org/officeDocument/2006/relationships/image" Target="../media/image15.png"/><Relationship Id="rId9" Type="http://schemas.openxmlformats.org/officeDocument/2006/relationships/hyperlink" Target="https://microdatos.dane.gov.co/index.php/catalog/776/data-dictionary" TargetMode="External"/><Relationship Id="rId15" Type="http://schemas.openxmlformats.org/officeDocument/2006/relationships/hyperlink" Target="https://microdatos.dane.gov.co/index.php/catalog/776/study-description" TargetMode="External"/><Relationship Id="rId14" Type="http://schemas.openxmlformats.org/officeDocument/2006/relationships/hyperlink" Target="https://microdatos.dane.gov.co/index.php/catalog/776/study-description" TargetMode="External"/><Relationship Id="rId16" Type="http://schemas.openxmlformats.org/officeDocument/2006/relationships/hyperlink" Target="https://microdatos.dane.gov.co/index.php/catalog/776/study-description" TargetMode="External"/><Relationship Id="rId5" Type="http://schemas.openxmlformats.org/officeDocument/2006/relationships/hyperlink" Target="https://microdatos.dane.gov.co/index.php/catalog/776/get-microdata" TargetMode="External"/><Relationship Id="rId6" Type="http://schemas.openxmlformats.org/officeDocument/2006/relationships/hyperlink" Target="https://microdatos.dane.gov.co/index.php/catalog/776/get-microdata" TargetMode="External"/><Relationship Id="rId7" Type="http://schemas.openxmlformats.org/officeDocument/2006/relationships/hyperlink" Target="https://microdatos.dane.gov.co/index.php/catalog/776/get-microdata" TargetMode="External"/><Relationship Id="rId8" Type="http://schemas.openxmlformats.org/officeDocument/2006/relationships/hyperlink" Target="https://microdatos.dane.gov.co/index.php/catalog/776/data-dictionary" TargetMode="External"/></Relationships>
</file>

<file path=ppt/slides/_rels/slide25.xml.rels><?xml version="1.0" encoding="UTF-8" standalone="yes"?><Relationships xmlns="http://schemas.openxmlformats.org/package/2006/relationships"><Relationship Id="rId11" Type="http://schemas.openxmlformats.org/officeDocument/2006/relationships/hyperlink" Target="https://scikit-learn.org/stable/modules/model_evaluation.html" TargetMode="External"/><Relationship Id="rId10" Type="http://schemas.openxmlformats.org/officeDocument/2006/relationships/hyperlink" Target="https://scikit-learn.org/stable/modules/preprocessing.html" TargetMode="External"/><Relationship Id="rId13" Type="http://schemas.openxmlformats.org/officeDocument/2006/relationships/hyperlink" Target="https://scikit-learn.org/stable/modules/model_evaluation.html" TargetMode="External"/><Relationship Id="rId12" Type="http://schemas.openxmlformats.org/officeDocument/2006/relationships/hyperlink" Target="https://scikit-learn.org/stable/modules/model_evaluation.html" TargetMode="External"/><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jpg"/><Relationship Id="rId4" Type="http://schemas.openxmlformats.org/officeDocument/2006/relationships/image" Target="../media/image15.png"/><Relationship Id="rId9" Type="http://schemas.openxmlformats.org/officeDocument/2006/relationships/hyperlink" Target="https://scikit-learn.org/stable/modules/preprocessing.html" TargetMode="External"/><Relationship Id="rId15" Type="http://schemas.openxmlformats.org/officeDocument/2006/relationships/hyperlink" Target="https://pandas.pydata.org/pandas-docs/stable/user_guide/missing_data.html" TargetMode="External"/><Relationship Id="rId14" Type="http://schemas.openxmlformats.org/officeDocument/2006/relationships/hyperlink" Target="https://pandas.pydata.org/pandas-docs/stable/user_guide/missing_data.html" TargetMode="External"/><Relationship Id="rId17" Type="http://schemas.openxmlformats.org/officeDocument/2006/relationships/hyperlink" Target="https://www.kaggle.com/learn/data-cleaning" TargetMode="External"/><Relationship Id="rId16" Type="http://schemas.openxmlformats.org/officeDocument/2006/relationships/hyperlink" Target="https://pandas.pydata.org/pandas-docs/stable/user_guide/missing_data.html" TargetMode="External"/><Relationship Id="rId5" Type="http://schemas.openxmlformats.org/officeDocument/2006/relationships/hyperlink" Target="https://github.com/microsoft/LightGBM" TargetMode="External"/><Relationship Id="rId19" Type="http://schemas.openxmlformats.org/officeDocument/2006/relationships/hyperlink" Target="https://www.kaggle.com/learn/data-cleaning" TargetMode="External"/><Relationship Id="rId6" Type="http://schemas.openxmlformats.org/officeDocument/2006/relationships/hyperlink" Target="https://github.com/microsoft/LightGBM" TargetMode="External"/><Relationship Id="rId18" Type="http://schemas.openxmlformats.org/officeDocument/2006/relationships/hyperlink" Target="https://www.kaggle.com/learn/data-cleaning" TargetMode="External"/><Relationship Id="rId7" Type="http://schemas.openxmlformats.org/officeDocument/2006/relationships/hyperlink" Target="https://github.com/microsoft/LightGBM" TargetMode="External"/><Relationship Id="rId8" Type="http://schemas.openxmlformats.org/officeDocument/2006/relationships/hyperlink" Target="https://scikit-learn.org/stable/modules/preprocessing.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jp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A group of women looking at a computer&#10;&#10;Description automatically generated" id="84" name="Google Shape;84;p1"/>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85" name="Google Shape;85;p1"/>
          <p:cNvPicPr preferRelativeResize="0"/>
          <p:nvPr/>
        </p:nvPicPr>
        <p:blipFill rotWithShape="1">
          <a:blip r:embed="rId4">
            <a:alphaModFix/>
          </a:blip>
          <a:srcRect b="0" l="0" r="0" t="0"/>
          <a:stretch/>
        </p:blipFill>
        <p:spPr>
          <a:xfrm>
            <a:off x="893435" y="3583085"/>
            <a:ext cx="2715709" cy="45719"/>
          </a:xfrm>
          <a:prstGeom prst="rect">
            <a:avLst/>
          </a:prstGeom>
          <a:noFill/>
          <a:ln>
            <a:noFill/>
          </a:ln>
        </p:spPr>
      </p:pic>
      <p:sp>
        <p:nvSpPr>
          <p:cNvPr id="86" name="Google Shape;86;p1"/>
          <p:cNvSpPr txBox="1"/>
          <p:nvPr/>
        </p:nvSpPr>
        <p:spPr>
          <a:xfrm>
            <a:off x="893435" y="1650334"/>
            <a:ext cx="89298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3200">
                <a:solidFill>
                  <a:schemeClr val="lt1"/>
                </a:solidFill>
                <a:latin typeface="Calibri"/>
                <a:ea typeface="Calibri"/>
                <a:cs typeface="Calibri"/>
                <a:sym typeface="Calibri"/>
              </a:rPr>
              <a:t>Modelo</a:t>
            </a:r>
            <a:r>
              <a:rPr b="0" i="0" lang="es-ES" sz="3200" u="none" cap="none" strike="noStrike">
                <a:solidFill>
                  <a:schemeClr val="lt1"/>
                </a:solidFill>
                <a:latin typeface="Calibri"/>
                <a:ea typeface="Calibri"/>
                <a:cs typeface="Calibri"/>
                <a:sym typeface="Calibri"/>
              </a:rPr>
              <a:t> Predictivo de Precios de </a:t>
            </a:r>
            <a:r>
              <a:rPr lang="es-ES" sz="3200">
                <a:solidFill>
                  <a:schemeClr val="lt1"/>
                </a:solidFill>
                <a:latin typeface="Calibri"/>
                <a:ea typeface="Calibri"/>
                <a:cs typeface="Calibri"/>
                <a:sym typeface="Calibri"/>
              </a:rPr>
              <a:t>P</a:t>
            </a:r>
            <a:r>
              <a:rPr b="0" i="0" lang="es-ES" sz="3200" u="none" cap="none" strike="noStrike">
                <a:solidFill>
                  <a:schemeClr val="lt1"/>
                </a:solidFill>
                <a:latin typeface="Calibri"/>
                <a:ea typeface="Calibri"/>
                <a:cs typeface="Calibri"/>
                <a:sym typeface="Calibri"/>
              </a:rPr>
              <a:t>rodu</a:t>
            </a:r>
            <a:r>
              <a:rPr lang="es-ES" sz="3200">
                <a:solidFill>
                  <a:schemeClr val="lt1"/>
                </a:solidFill>
                <a:latin typeface="Calibri"/>
                <a:ea typeface="Calibri"/>
                <a:cs typeface="Calibri"/>
                <a:sym typeface="Calibri"/>
              </a:rPr>
              <a:t>ctos </a:t>
            </a:r>
            <a:r>
              <a:rPr b="0" i="0" lang="es-ES" sz="3200" u="none" cap="none" strike="noStrike">
                <a:solidFill>
                  <a:schemeClr val="lt1"/>
                </a:solidFill>
                <a:latin typeface="Calibri"/>
                <a:ea typeface="Calibri"/>
                <a:cs typeface="Calibri"/>
                <a:sym typeface="Calibri"/>
              </a:rPr>
              <a:t>Agropecuarios en Colombia (2013-2021)  aplicando Machine Learning</a:t>
            </a:r>
            <a:endParaRPr b="1" sz="3200">
              <a:solidFill>
                <a:schemeClr val="lt1"/>
              </a:solidFill>
              <a:latin typeface="Calibri"/>
              <a:ea typeface="Calibri"/>
              <a:cs typeface="Calibri"/>
              <a:sym typeface="Calibri"/>
            </a:endParaRPr>
          </a:p>
        </p:txBody>
      </p:sp>
      <p:sp>
        <p:nvSpPr>
          <p:cNvPr id="87" name="Google Shape;87;p1"/>
          <p:cNvSpPr txBox="1"/>
          <p:nvPr/>
        </p:nvSpPr>
        <p:spPr>
          <a:xfrm>
            <a:off x="893435" y="4392665"/>
            <a:ext cx="55988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Por: Shara Pérez Estrada</a:t>
            </a:r>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        Cristian Camilo Orozco</a:t>
            </a:r>
            <a:endParaRPr sz="1800">
              <a:solidFill>
                <a:schemeClr val="lt1"/>
              </a:solidFill>
              <a:latin typeface="Calibri"/>
              <a:ea typeface="Calibri"/>
              <a:cs typeface="Calibri"/>
              <a:sym typeface="Calibri"/>
            </a:endParaRPr>
          </a:p>
        </p:txBody>
      </p:sp>
      <p:sp>
        <p:nvSpPr>
          <p:cNvPr id="88" name="Google Shape;88;p1"/>
          <p:cNvSpPr txBox="1"/>
          <p:nvPr/>
        </p:nvSpPr>
        <p:spPr>
          <a:xfrm>
            <a:off x="1332412" y="4752761"/>
            <a:ext cx="267393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s-ES" sz="1800">
                <a:solidFill>
                  <a:schemeClr val="lt1"/>
                </a:solidFill>
                <a:latin typeface="Calibri"/>
                <a:ea typeface="Calibri"/>
                <a:cs typeface="Calibri"/>
                <a:sym typeface="Calibri"/>
              </a:rPr>
            </a:br>
            <a:r>
              <a:rPr lang="es-ES" sz="1800">
                <a:solidFill>
                  <a:schemeClr val="lt1"/>
                </a:solidFill>
                <a:latin typeface="Calibri"/>
                <a:ea typeface="Calibri"/>
                <a:cs typeface="Calibri"/>
                <a:sym typeface="Calibri"/>
              </a:rPr>
              <a:t>Manizales, Caldas</a:t>
            </a:r>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16 de marzo 2025</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descr="A screenshot of a computer&#10;&#10;Description automatically generated" id="168" name="Google Shape;168;p1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69" name="Google Shape;169;p12"/>
          <p:cNvSpPr txBox="1"/>
          <p:nvPr/>
        </p:nvSpPr>
        <p:spPr>
          <a:xfrm>
            <a:off x="1136878" y="1333891"/>
            <a:ext cx="609463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Análisis de los datos EDA </a:t>
            </a:r>
            <a:endParaRPr b="1" sz="1800">
              <a:solidFill>
                <a:srgbClr val="A08EF1"/>
              </a:solidFill>
              <a:latin typeface="Arial"/>
              <a:ea typeface="Arial"/>
              <a:cs typeface="Arial"/>
              <a:sym typeface="Arial"/>
            </a:endParaRPr>
          </a:p>
        </p:txBody>
      </p:sp>
      <p:pic>
        <p:nvPicPr>
          <p:cNvPr id="170" name="Google Shape;170;p12" title="crea-una-imagen-futurista-con--fondo-blanco-al-red (2).png"/>
          <p:cNvPicPr preferRelativeResize="0"/>
          <p:nvPr/>
        </p:nvPicPr>
        <p:blipFill rotWithShape="1">
          <a:blip r:embed="rId4">
            <a:alphaModFix/>
          </a:blip>
          <a:srcRect b="-19601" l="-80036" r="-1123" t="-61557"/>
          <a:stretch/>
        </p:blipFill>
        <p:spPr>
          <a:xfrm>
            <a:off x="4849" y="0"/>
            <a:ext cx="12182325" cy="6857999"/>
          </a:xfrm>
          <a:prstGeom prst="rect">
            <a:avLst/>
          </a:prstGeom>
          <a:noFill/>
          <a:ln>
            <a:noFill/>
          </a:ln>
        </p:spPr>
      </p:pic>
      <p:sp>
        <p:nvSpPr>
          <p:cNvPr id="171" name="Google Shape;171;p12"/>
          <p:cNvSpPr txBox="1"/>
          <p:nvPr/>
        </p:nvSpPr>
        <p:spPr>
          <a:xfrm>
            <a:off x="1154625" y="1847475"/>
            <a:ext cx="6534600" cy="36525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1400"/>
              </a:spcBef>
              <a:spcAft>
                <a:spcPts val="0"/>
              </a:spcAft>
              <a:buNone/>
            </a:pPr>
            <a:r>
              <a:rPr b="1" lang="es-ES">
                <a:solidFill>
                  <a:schemeClr val="dk1"/>
                </a:solidFill>
              </a:rPr>
              <a:t>Análisis Exploratorio de Datos (EDA) del Mercado Agropecuario en Colombia</a:t>
            </a:r>
            <a:endParaRPr b="1">
              <a:solidFill>
                <a:schemeClr val="dk1"/>
              </a:solidFill>
            </a:endParaRPr>
          </a:p>
          <a:p>
            <a:pPr indent="0" lvl="0" marL="0" rtl="0" algn="just">
              <a:lnSpc>
                <a:spcPct val="107916"/>
              </a:lnSpc>
              <a:spcBef>
                <a:spcPts val="1200"/>
              </a:spcBef>
              <a:spcAft>
                <a:spcPts val="0"/>
              </a:spcAft>
              <a:buNone/>
            </a:pPr>
            <a:r>
              <a:rPr lang="es-ES">
                <a:solidFill>
                  <a:schemeClr val="dk1"/>
                </a:solidFill>
              </a:rPr>
              <a:t>El análisis exploratorio de datos (EDA) es un paso fundamental para comprender la estructura de los datos y detectar patrones clave antes de aplicar modelos predictivos. En este estudio, contamos con 500,000 registros, y nos enfocamos en las variables más relevantes para la predicción de precios en el sector agropecuario colombiano.</a:t>
            </a:r>
            <a:endParaRPr>
              <a:solidFill>
                <a:schemeClr val="dk1"/>
              </a:solidFill>
            </a:endParaRPr>
          </a:p>
          <a:p>
            <a:pPr indent="0" lvl="0" marL="0" rtl="0" algn="just">
              <a:lnSpc>
                <a:spcPct val="107916"/>
              </a:lnSpc>
              <a:spcBef>
                <a:spcPts val="1200"/>
              </a:spcBef>
              <a:spcAft>
                <a:spcPts val="0"/>
              </a:spcAft>
              <a:buNone/>
            </a:pPr>
            <a:r>
              <a:rPr lang="es-ES">
                <a:solidFill>
                  <a:schemeClr val="dk1"/>
                </a:solidFill>
              </a:rPr>
              <a:t>Las variables clave en este análisis son:</a:t>
            </a:r>
            <a:endParaRPr>
              <a:solidFill>
                <a:schemeClr val="dk1"/>
              </a:solidFill>
            </a:endParaRPr>
          </a:p>
          <a:p>
            <a:pPr indent="-317500" lvl="0" marL="457200" rtl="0" algn="l">
              <a:lnSpc>
                <a:spcPct val="107916"/>
              </a:lnSpc>
              <a:spcBef>
                <a:spcPts val="1200"/>
              </a:spcBef>
              <a:spcAft>
                <a:spcPts val="0"/>
              </a:spcAft>
              <a:buClr>
                <a:schemeClr val="dk1"/>
              </a:buClr>
              <a:buSzPts val="1400"/>
              <a:buAutoNum type="arabicPeriod"/>
            </a:pPr>
            <a:r>
              <a:rPr lang="es-ES">
                <a:solidFill>
                  <a:schemeClr val="dk1"/>
                </a:solidFill>
              </a:rPr>
              <a:t>Precios</a:t>
            </a:r>
            <a:endParaRPr>
              <a:solidFill>
                <a:schemeClr val="dk1"/>
              </a:solidFill>
            </a:endParaRPr>
          </a:p>
          <a:p>
            <a:pPr indent="-317500" lvl="0" marL="457200" rtl="0" algn="l">
              <a:lnSpc>
                <a:spcPct val="107916"/>
              </a:lnSpc>
              <a:spcBef>
                <a:spcPts val="0"/>
              </a:spcBef>
              <a:spcAft>
                <a:spcPts val="0"/>
              </a:spcAft>
              <a:buClr>
                <a:schemeClr val="dk1"/>
              </a:buClr>
              <a:buSzPts val="1400"/>
              <a:buAutoNum type="arabicPeriod"/>
            </a:pPr>
            <a:r>
              <a:rPr lang="es-ES">
                <a:solidFill>
                  <a:schemeClr val="dk1"/>
                </a:solidFill>
              </a:rPr>
              <a:t>Productos</a:t>
            </a:r>
            <a:endParaRPr>
              <a:solidFill>
                <a:schemeClr val="dk1"/>
              </a:solidFill>
            </a:endParaRPr>
          </a:p>
          <a:p>
            <a:pPr indent="-317500" lvl="0" marL="457200" rtl="0" algn="l">
              <a:lnSpc>
                <a:spcPct val="107916"/>
              </a:lnSpc>
              <a:spcBef>
                <a:spcPts val="0"/>
              </a:spcBef>
              <a:spcAft>
                <a:spcPts val="0"/>
              </a:spcAft>
              <a:buClr>
                <a:schemeClr val="dk1"/>
              </a:buClr>
              <a:buSzPts val="1400"/>
              <a:buAutoNum type="arabicPeriod"/>
            </a:pPr>
            <a:r>
              <a:rPr lang="es-ES">
                <a:solidFill>
                  <a:schemeClr val="dk1"/>
                </a:solidFill>
              </a:rPr>
              <a:t>Grupos Agropecuarios</a:t>
            </a:r>
            <a:endParaRPr>
              <a:solidFill>
                <a:schemeClr val="dk1"/>
              </a:solidFill>
            </a:endParaRPr>
          </a:p>
          <a:p>
            <a:pPr indent="-317500" lvl="0" marL="457200" rtl="0" algn="l">
              <a:lnSpc>
                <a:spcPct val="107916"/>
              </a:lnSpc>
              <a:spcBef>
                <a:spcPts val="0"/>
              </a:spcBef>
              <a:spcAft>
                <a:spcPts val="0"/>
              </a:spcAft>
              <a:buClr>
                <a:schemeClr val="dk1"/>
              </a:buClr>
              <a:buSzPts val="1400"/>
              <a:buAutoNum type="arabicPeriod"/>
            </a:pPr>
            <a:r>
              <a:rPr lang="es-ES">
                <a:solidFill>
                  <a:schemeClr val="dk1"/>
                </a:solidFill>
              </a:rPr>
              <a:t>Factores Temporales (Mes y Año)</a:t>
            </a:r>
            <a:endParaRPr>
              <a:solidFill>
                <a:schemeClr val="dk1"/>
              </a:solidFill>
            </a:endParaRPr>
          </a:p>
          <a:p>
            <a:pPr indent="-317500" lvl="0" marL="457200" rtl="0" algn="l">
              <a:lnSpc>
                <a:spcPct val="107916"/>
              </a:lnSpc>
              <a:spcBef>
                <a:spcPts val="0"/>
              </a:spcBef>
              <a:spcAft>
                <a:spcPts val="0"/>
              </a:spcAft>
              <a:buClr>
                <a:schemeClr val="dk1"/>
              </a:buClr>
              <a:buSzPts val="1400"/>
              <a:buAutoNum type="arabicPeriod"/>
            </a:pPr>
            <a:r>
              <a:rPr lang="es-ES">
                <a:solidFill>
                  <a:schemeClr val="dk1"/>
                </a:solidFill>
              </a:rPr>
              <a:t>Factores Geográficos (Ciudad, Departamento y Región)</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descr="A screenshot of a computer&#10;&#10;Description automatically generated" id="176" name="Google Shape;176;p1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77" name="Google Shape;177;p13"/>
          <p:cNvSpPr txBox="1"/>
          <p:nvPr/>
        </p:nvSpPr>
        <p:spPr>
          <a:xfrm>
            <a:off x="1133775" y="897000"/>
            <a:ext cx="26790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rPr>
              <a:t>L</a:t>
            </a:r>
            <a:r>
              <a:rPr b="1" lang="es-ES" sz="1800">
                <a:solidFill>
                  <a:srgbClr val="A08EF1"/>
                </a:solidFill>
                <a:latin typeface="Arial"/>
                <a:ea typeface="Arial"/>
                <a:cs typeface="Arial"/>
                <a:sym typeface="Arial"/>
              </a:rPr>
              <a:t>impieza de datos</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p:txBody>
      </p:sp>
      <p:pic>
        <p:nvPicPr>
          <p:cNvPr id="178" name="Google Shape;178;p13"/>
          <p:cNvPicPr preferRelativeResize="0"/>
          <p:nvPr/>
        </p:nvPicPr>
        <p:blipFill rotWithShape="1">
          <a:blip r:embed="rId4">
            <a:alphaModFix/>
          </a:blip>
          <a:srcRect b="0" l="0" r="0" t="0"/>
          <a:stretch/>
        </p:blipFill>
        <p:spPr>
          <a:xfrm>
            <a:off x="8598150" y="4055200"/>
            <a:ext cx="3593849" cy="2022049"/>
          </a:xfrm>
          <a:prstGeom prst="rect">
            <a:avLst/>
          </a:prstGeom>
          <a:noFill/>
          <a:ln>
            <a:noFill/>
          </a:ln>
        </p:spPr>
      </p:pic>
      <p:sp>
        <p:nvSpPr>
          <p:cNvPr id="179" name="Google Shape;179;p13"/>
          <p:cNvSpPr txBox="1"/>
          <p:nvPr/>
        </p:nvSpPr>
        <p:spPr>
          <a:xfrm>
            <a:off x="623475" y="1148850"/>
            <a:ext cx="8867700" cy="527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s-ES" sz="1500">
                <a:solidFill>
                  <a:schemeClr val="dk1"/>
                </a:solidFill>
              </a:rPr>
              <a:t>        </a:t>
            </a:r>
            <a:endParaRPr sz="1600">
              <a:solidFill>
                <a:schemeClr val="dk1"/>
              </a:solidFill>
            </a:endParaRPr>
          </a:p>
          <a:p>
            <a:pPr indent="-317500" lvl="1" marL="914400" rtl="0" algn="just">
              <a:spcBef>
                <a:spcPts val="1200"/>
              </a:spcBef>
              <a:spcAft>
                <a:spcPts val="0"/>
              </a:spcAft>
              <a:buClr>
                <a:schemeClr val="dk1"/>
              </a:buClr>
              <a:buSzPts val="1400"/>
              <a:buAutoNum type="arabicPeriod"/>
            </a:pPr>
            <a:r>
              <a:rPr lang="es-ES">
                <a:solidFill>
                  <a:schemeClr val="dk1"/>
                </a:solidFill>
              </a:rPr>
              <a:t>Se </a:t>
            </a:r>
            <a:r>
              <a:rPr b="1" lang="es-ES">
                <a:solidFill>
                  <a:schemeClr val="dk1"/>
                </a:solidFill>
              </a:rPr>
              <a:t>estandarizó el formato </a:t>
            </a:r>
            <a:r>
              <a:rPr lang="es-ES">
                <a:solidFill>
                  <a:schemeClr val="dk1"/>
                </a:solidFill>
              </a:rPr>
              <a:t>de cada documento, lo que incluye la eliminación de columnas y homogeneización de</a:t>
            </a:r>
            <a:r>
              <a:rPr b="1" lang="es-ES">
                <a:solidFill>
                  <a:schemeClr val="dk1"/>
                </a:solidFill>
              </a:rPr>
              <a:t> títulos.</a:t>
            </a:r>
            <a:endParaRPr b="1">
              <a:solidFill>
                <a:schemeClr val="dk1"/>
              </a:solidFill>
            </a:endParaRPr>
          </a:p>
          <a:p>
            <a:pPr indent="0" lvl="0" marL="914400" rtl="0" algn="just">
              <a:spcBef>
                <a:spcPts val="0"/>
              </a:spcBef>
              <a:spcAft>
                <a:spcPts val="0"/>
              </a:spcAft>
              <a:buNone/>
            </a:pPr>
            <a:r>
              <a:t/>
            </a:r>
            <a:endParaRPr>
              <a:solidFill>
                <a:schemeClr val="dk1"/>
              </a:solidFill>
            </a:endParaRPr>
          </a:p>
          <a:p>
            <a:pPr indent="-317500" lvl="1" marL="914400" rtl="0" algn="just">
              <a:spcBef>
                <a:spcPts val="0"/>
              </a:spcBef>
              <a:spcAft>
                <a:spcPts val="0"/>
              </a:spcAft>
              <a:buClr>
                <a:schemeClr val="dk1"/>
              </a:buClr>
              <a:buSzPts val="1400"/>
              <a:buAutoNum type="arabicPeriod"/>
            </a:pPr>
            <a:r>
              <a:rPr lang="es-ES">
                <a:solidFill>
                  <a:schemeClr val="dk1"/>
                </a:solidFill>
              </a:rPr>
              <a:t>Se d</a:t>
            </a:r>
            <a:r>
              <a:rPr b="1" lang="es-ES">
                <a:solidFill>
                  <a:schemeClr val="dk1"/>
                </a:solidFill>
              </a:rPr>
              <a:t>ividieron columnas </a:t>
            </a:r>
            <a:r>
              <a:rPr lang="es-ES">
                <a:solidFill>
                  <a:schemeClr val="dk1"/>
                </a:solidFill>
              </a:rPr>
              <a:t>que contenían dos variables juntas, como por ejemplo ciudades junto con departamento y las fechas, haciendo separación de mes y año.</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317500" lvl="1" marL="914400" rtl="0" algn="just">
              <a:spcBef>
                <a:spcPts val="0"/>
              </a:spcBef>
              <a:spcAft>
                <a:spcPts val="0"/>
              </a:spcAft>
              <a:buClr>
                <a:schemeClr val="dk1"/>
              </a:buClr>
              <a:buSzPts val="1400"/>
              <a:buAutoNum type="arabicPeriod"/>
            </a:pPr>
            <a:r>
              <a:rPr b="1" lang="es-ES">
                <a:solidFill>
                  <a:schemeClr val="dk1"/>
                </a:solidFill>
              </a:rPr>
              <a:t>Descarte de base de datos</a:t>
            </a:r>
            <a:r>
              <a:rPr lang="es-ES">
                <a:solidFill>
                  <a:schemeClr val="dk1"/>
                </a:solidFill>
              </a:rPr>
              <a:t> con errores en la digitación de precios, eliminación de dos archivos de excel, correspondientes a los años 2022 y 2023</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317500" lvl="1" marL="914400" rtl="0" algn="just">
              <a:spcBef>
                <a:spcPts val="0"/>
              </a:spcBef>
              <a:spcAft>
                <a:spcPts val="0"/>
              </a:spcAft>
              <a:buClr>
                <a:schemeClr val="dk1"/>
              </a:buClr>
              <a:buSzPts val="1400"/>
              <a:buAutoNum type="arabicPeriod"/>
            </a:pPr>
            <a:r>
              <a:rPr lang="es-ES">
                <a:solidFill>
                  <a:schemeClr val="dk1"/>
                </a:solidFill>
              </a:rPr>
              <a:t>Se t</a:t>
            </a:r>
            <a:r>
              <a:rPr b="1" lang="es-ES">
                <a:solidFill>
                  <a:schemeClr val="dk1"/>
                </a:solidFill>
              </a:rPr>
              <a:t>ransformaron variables numéricas en  categóricas</a:t>
            </a:r>
            <a:r>
              <a:rPr lang="es-ES">
                <a:solidFill>
                  <a:schemeClr val="dk1"/>
                </a:solidFill>
              </a:rPr>
              <a:t>  mediante técnicas de codificación (los meses se convirtieron en palabras.</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317500" lvl="1" marL="914400" rtl="0" algn="just">
              <a:spcBef>
                <a:spcPts val="0"/>
              </a:spcBef>
              <a:spcAft>
                <a:spcPts val="0"/>
              </a:spcAft>
              <a:buClr>
                <a:schemeClr val="dk1"/>
              </a:buClr>
              <a:buSzPts val="1400"/>
              <a:buAutoNum type="arabicPeriod"/>
            </a:pPr>
            <a:r>
              <a:rPr b="1" lang="es-ES">
                <a:solidFill>
                  <a:schemeClr val="dk1"/>
                </a:solidFill>
              </a:rPr>
              <a:t>Eliminación de tildes</a:t>
            </a:r>
            <a:r>
              <a:rPr lang="es-ES">
                <a:solidFill>
                  <a:schemeClr val="dk1"/>
                </a:solidFill>
              </a:rPr>
              <a:t> y conversión de </a:t>
            </a:r>
            <a:r>
              <a:rPr b="1" lang="es-ES">
                <a:solidFill>
                  <a:schemeClr val="dk1"/>
                </a:solidFill>
              </a:rPr>
              <a:t>palabras a mayúsculas</a:t>
            </a:r>
            <a:r>
              <a:rPr lang="es-ES">
                <a:solidFill>
                  <a:schemeClr val="dk1"/>
                </a:solidFill>
              </a:rPr>
              <a:t>, por ejemplo en la </a:t>
            </a:r>
            <a:r>
              <a:rPr lang="es-ES">
                <a:solidFill>
                  <a:schemeClr val="dk1"/>
                </a:solidFill>
              </a:rPr>
              <a:t>unificación</a:t>
            </a:r>
            <a:r>
              <a:rPr lang="es-ES">
                <a:solidFill>
                  <a:schemeClr val="dk1"/>
                </a:solidFill>
              </a:rPr>
              <a:t> de la variable grupo, “</a:t>
            </a:r>
            <a:r>
              <a:rPr lang="es-ES">
                <a:solidFill>
                  <a:schemeClr val="dk1"/>
                </a:solidFill>
              </a:rPr>
              <a:t>(FRUTA), (fruta) se dejo solo la que estaba en mayuscula”</a:t>
            </a:r>
            <a:endParaRPr>
              <a:solidFill>
                <a:schemeClr val="dk1"/>
              </a:solidFill>
            </a:endParaRPr>
          </a:p>
          <a:p>
            <a:pPr indent="0" lvl="0" marL="914400" rtl="0" algn="just">
              <a:spcBef>
                <a:spcPts val="0"/>
              </a:spcBef>
              <a:spcAft>
                <a:spcPts val="0"/>
              </a:spcAft>
              <a:buNone/>
            </a:pPr>
            <a:r>
              <a:t/>
            </a:r>
            <a:endParaRPr>
              <a:solidFill>
                <a:schemeClr val="dk1"/>
              </a:solidFill>
            </a:endParaRPr>
          </a:p>
          <a:p>
            <a:pPr indent="-317500" lvl="1" marL="914400" rtl="0" algn="l">
              <a:lnSpc>
                <a:spcPct val="115000"/>
              </a:lnSpc>
              <a:spcBef>
                <a:spcPts val="1200"/>
              </a:spcBef>
              <a:spcAft>
                <a:spcPts val="0"/>
              </a:spcAft>
              <a:buClr>
                <a:schemeClr val="dk1"/>
              </a:buClr>
              <a:buSzPts val="1400"/>
              <a:buAutoNum type="arabicPeriod"/>
            </a:pPr>
            <a:r>
              <a:rPr lang="es-ES">
                <a:solidFill>
                  <a:schemeClr val="dk1"/>
                </a:solidFill>
              </a:rPr>
              <a:t>Se </a:t>
            </a:r>
            <a:r>
              <a:rPr b="1" lang="es-ES">
                <a:solidFill>
                  <a:schemeClr val="dk1"/>
                </a:solidFill>
              </a:rPr>
              <a:t>completó la variable departamento y se creó la variable región</a:t>
            </a:r>
            <a:r>
              <a:rPr lang="es-ES">
                <a:solidFill>
                  <a:schemeClr val="dk1"/>
                </a:solidFill>
              </a:rPr>
              <a:t> para estructurar mejor la información y zonificar la.</a:t>
            </a:r>
            <a:endParaRPr>
              <a:solidFill>
                <a:schemeClr val="dk1"/>
              </a:solidFill>
            </a:endParaRPr>
          </a:p>
          <a:p>
            <a:pPr indent="0" lvl="0" marL="0" rtl="0" algn="l">
              <a:lnSpc>
                <a:spcPct val="115000"/>
              </a:lnSpc>
              <a:spcBef>
                <a:spcPts val="1200"/>
              </a:spcBef>
              <a:spcAft>
                <a:spcPts val="1200"/>
              </a:spcAft>
              <a:buNone/>
            </a:pPr>
            <a:r>
              <a:t/>
            </a:r>
            <a:endParaRPr sz="13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descr="A screenshot of a computer&#10;&#10;Description automatically generated" id="184" name="Google Shape;184;p15"/>
          <p:cNvPicPr preferRelativeResize="0"/>
          <p:nvPr/>
        </p:nvPicPr>
        <p:blipFill rotWithShape="1">
          <a:blip r:embed="rId3">
            <a:alphaModFix/>
          </a:blip>
          <a:srcRect b="0" l="0" r="0" t="0"/>
          <a:stretch/>
        </p:blipFill>
        <p:spPr>
          <a:xfrm>
            <a:off x="152400" y="-76200"/>
            <a:ext cx="12192000" cy="6858000"/>
          </a:xfrm>
          <a:prstGeom prst="rect">
            <a:avLst/>
          </a:prstGeom>
          <a:noFill/>
          <a:ln>
            <a:noFill/>
          </a:ln>
        </p:spPr>
      </p:pic>
      <p:sp>
        <p:nvSpPr>
          <p:cNvPr id="185" name="Google Shape;185;p15"/>
          <p:cNvSpPr txBox="1"/>
          <p:nvPr/>
        </p:nvSpPr>
        <p:spPr>
          <a:xfrm>
            <a:off x="4706700" y="424000"/>
            <a:ext cx="2778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Modelado de los datos </a:t>
            </a:r>
            <a:endParaRPr sz="1800">
              <a:solidFill>
                <a:srgbClr val="A08EF1"/>
              </a:solidFill>
              <a:latin typeface="Calibri"/>
              <a:ea typeface="Calibri"/>
              <a:cs typeface="Calibri"/>
              <a:sym typeface="Calibri"/>
            </a:endParaRPr>
          </a:p>
        </p:txBody>
      </p:sp>
      <p:pic>
        <p:nvPicPr>
          <p:cNvPr id="186" name="Google Shape;186;p15"/>
          <p:cNvPicPr preferRelativeResize="0"/>
          <p:nvPr/>
        </p:nvPicPr>
        <p:blipFill rotWithShape="1">
          <a:blip r:embed="rId4">
            <a:alphaModFix/>
          </a:blip>
          <a:srcRect b="0" l="0" r="0" t="0"/>
          <a:stretch/>
        </p:blipFill>
        <p:spPr>
          <a:xfrm>
            <a:off x="8800350" y="4168975"/>
            <a:ext cx="3391651" cy="1908276"/>
          </a:xfrm>
          <a:prstGeom prst="rect">
            <a:avLst/>
          </a:prstGeom>
          <a:noFill/>
          <a:ln>
            <a:noFill/>
          </a:ln>
        </p:spPr>
      </p:pic>
      <p:sp>
        <p:nvSpPr>
          <p:cNvPr id="187" name="Google Shape;187;p15"/>
          <p:cNvSpPr txBox="1"/>
          <p:nvPr/>
        </p:nvSpPr>
        <p:spPr>
          <a:xfrm>
            <a:off x="1078400" y="1112100"/>
            <a:ext cx="4823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ES" sz="1800">
                <a:solidFill>
                  <a:srgbClr val="A08EF1"/>
                </a:solidFill>
              </a:rPr>
              <a:t>E</a:t>
            </a:r>
            <a:r>
              <a:rPr b="1" lang="es-ES" sz="1800">
                <a:solidFill>
                  <a:srgbClr val="A08EF1"/>
                </a:solidFill>
              </a:rPr>
              <a:t>xplicación del modelo </a:t>
            </a:r>
            <a:r>
              <a:rPr b="1" lang="es-ES" sz="1800">
                <a:solidFill>
                  <a:srgbClr val="A08EF1"/>
                </a:solidFill>
              </a:rPr>
              <a:t>Supervisado</a:t>
            </a:r>
            <a:r>
              <a:rPr b="1" lang="es-ES" sz="1800">
                <a:solidFill>
                  <a:srgbClr val="A08EF1"/>
                </a:solidFill>
              </a:rPr>
              <a:t> y de regresión </a:t>
            </a:r>
            <a:endParaRPr/>
          </a:p>
        </p:txBody>
      </p:sp>
      <p:sp>
        <p:nvSpPr>
          <p:cNvPr id="188" name="Google Shape;188;p15"/>
          <p:cNvSpPr txBox="1"/>
          <p:nvPr/>
        </p:nvSpPr>
        <p:spPr>
          <a:xfrm>
            <a:off x="1213200" y="2763450"/>
            <a:ext cx="93228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sz="2100"/>
              <a:t>FLAML prueba entre un conjunto de modelos  para encontrar el mejor ajuste,  incluye principalmente  los modelos basados en árboles (</a:t>
            </a:r>
            <a:r>
              <a:rPr b="1" lang="es-ES" sz="2100"/>
              <a:t>XGBoost, CatBoost, Random Forest</a:t>
            </a:r>
            <a:r>
              <a:rPr lang="es-ES" sz="2100"/>
              <a:t>), así como modelos lineales, </a:t>
            </a:r>
            <a:r>
              <a:rPr b="1" lang="es-ES" sz="2100"/>
              <a:t>KNN,</a:t>
            </a:r>
            <a:r>
              <a:rPr lang="es-ES" sz="2100"/>
              <a:t> </a:t>
            </a:r>
            <a:r>
              <a:rPr b="1" lang="es-ES" sz="2100"/>
              <a:t>redes neuronales</a:t>
            </a:r>
            <a:r>
              <a:rPr lang="es-ES" sz="2100"/>
              <a:t> y otros métodos de ensamblaje.</a:t>
            </a:r>
            <a:endParaRPr sz="2100"/>
          </a:p>
        </p:txBody>
      </p:sp>
      <p:sp>
        <p:nvSpPr>
          <p:cNvPr id="189" name="Google Shape;189;p15"/>
          <p:cNvSpPr txBox="1"/>
          <p:nvPr/>
        </p:nvSpPr>
        <p:spPr>
          <a:xfrm>
            <a:off x="1213200" y="1937763"/>
            <a:ext cx="5927100" cy="4617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sz="1800">
                <a:solidFill>
                  <a:schemeClr val="dk1"/>
                </a:solidFill>
              </a:rPr>
              <a:t>LightGBM (Light Gradient Boosting Machine) </a:t>
            </a:r>
            <a:endParaRPr b="1"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descr="A screenshot of a computer&#10;&#10;Description automatically generated" id="194" name="Google Shape;194;g344231badf7_0_5"/>
          <p:cNvPicPr preferRelativeResize="0"/>
          <p:nvPr/>
        </p:nvPicPr>
        <p:blipFill rotWithShape="1">
          <a:blip r:embed="rId3">
            <a:alphaModFix/>
          </a:blip>
          <a:srcRect b="0" l="0" r="0" t="0"/>
          <a:stretch/>
        </p:blipFill>
        <p:spPr>
          <a:xfrm>
            <a:off x="152400" y="0"/>
            <a:ext cx="12192000" cy="6858000"/>
          </a:xfrm>
          <a:prstGeom prst="rect">
            <a:avLst/>
          </a:prstGeom>
          <a:noFill/>
          <a:ln>
            <a:noFill/>
          </a:ln>
        </p:spPr>
      </p:pic>
      <p:sp>
        <p:nvSpPr>
          <p:cNvPr id="195" name="Google Shape;195;g344231badf7_0_5"/>
          <p:cNvSpPr txBox="1"/>
          <p:nvPr/>
        </p:nvSpPr>
        <p:spPr>
          <a:xfrm>
            <a:off x="4706700" y="424000"/>
            <a:ext cx="2778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Modelado de los datos </a:t>
            </a:r>
            <a:endParaRPr sz="1800">
              <a:solidFill>
                <a:srgbClr val="A08EF1"/>
              </a:solidFill>
              <a:latin typeface="Calibri"/>
              <a:ea typeface="Calibri"/>
              <a:cs typeface="Calibri"/>
              <a:sym typeface="Calibri"/>
            </a:endParaRPr>
          </a:p>
        </p:txBody>
      </p:sp>
      <p:pic>
        <p:nvPicPr>
          <p:cNvPr id="196" name="Google Shape;196;g344231badf7_0_5"/>
          <p:cNvPicPr preferRelativeResize="0"/>
          <p:nvPr/>
        </p:nvPicPr>
        <p:blipFill rotWithShape="1">
          <a:blip r:embed="rId4">
            <a:alphaModFix/>
          </a:blip>
          <a:srcRect b="0" l="0" r="0" t="0"/>
          <a:stretch/>
        </p:blipFill>
        <p:spPr>
          <a:xfrm>
            <a:off x="8800350" y="4168975"/>
            <a:ext cx="3391651" cy="1908276"/>
          </a:xfrm>
          <a:prstGeom prst="rect">
            <a:avLst/>
          </a:prstGeom>
          <a:noFill/>
          <a:ln>
            <a:noFill/>
          </a:ln>
        </p:spPr>
      </p:pic>
      <p:sp>
        <p:nvSpPr>
          <p:cNvPr id="197" name="Google Shape;197;g344231badf7_0_5"/>
          <p:cNvSpPr txBox="1"/>
          <p:nvPr/>
        </p:nvSpPr>
        <p:spPr>
          <a:xfrm>
            <a:off x="1060950" y="2031000"/>
            <a:ext cx="10070100" cy="16176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b="1" lang="es-ES" sz="1500">
                <a:solidFill>
                  <a:schemeClr val="dk1"/>
                </a:solidFill>
              </a:rPr>
              <a:t>Algoritmo de Machine Learning</a:t>
            </a:r>
            <a:r>
              <a:rPr lang="es-ES" sz="1500">
                <a:solidFill>
                  <a:schemeClr val="dk1"/>
                </a:solidFill>
              </a:rPr>
              <a:t> desarrollado por </a:t>
            </a:r>
            <a:r>
              <a:rPr b="1" lang="es-ES" sz="1500">
                <a:solidFill>
                  <a:schemeClr val="dk1"/>
                </a:solidFill>
              </a:rPr>
              <a:t>Microsoft</a:t>
            </a:r>
            <a:r>
              <a:rPr lang="es-ES" sz="1500">
                <a:solidFill>
                  <a:schemeClr val="dk1"/>
                </a:solidFill>
              </a:rPr>
              <a:t> que utiliza la técnica de </a:t>
            </a:r>
            <a:r>
              <a:rPr b="1" lang="es-ES" sz="1500">
                <a:solidFill>
                  <a:schemeClr val="dk1"/>
                </a:solidFill>
              </a:rPr>
              <a:t>Gradient Boosting</a:t>
            </a:r>
            <a:r>
              <a:rPr lang="es-ES" sz="1500">
                <a:solidFill>
                  <a:schemeClr val="dk1"/>
                </a:solidFill>
              </a:rPr>
              <a:t>.</a:t>
            </a:r>
            <a:endParaRPr sz="1500">
              <a:solidFill>
                <a:schemeClr val="dk1"/>
              </a:solidFill>
            </a:endParaRPr>
          </a:p>
          <a:p>
            <a:pPr indent="0" lvl="0" marL="0" rtl="0" algn="just">
              <a:lnSpc>
                <a:spcPct val="107916"/>
              </a:lnSpc>
              <a:spcBef>
                <a:spcPts val="800"/>
              </a:spcBef>
              <a:spcAft>
                <a:spcPts val="0"/>
              </a:spcAft>
              <a:buNone/>
            </a:pPr>
            <a:r>
              <a:rPr lang="es-ES" sz="1500">
                <a:solidFill>
                  <a:schemeClr val="dk1"/>
                </a:solidFill>
              </a:rPr>
              <a:t>LightGBM es rápido, eficiente en memoria, maneja datos categóricos sin preprocesamiento adicional y ofrece alta precisión.</a:t>
            </a:r>
            <a:endParaRPr sz="1500">
              <a:solidFill>
                <a:schemeClr val="dk1"/>
              </a:solidFill>
            </a:endParaRPr>
          </a:p>
          <a:p>
            <a:pPr indent="0" lvl="0" marL="0" rtl="0" algn="just">
              <a:lnSpc>
                <a:spcPct val="107916"/>
              </a:lnSpc>
              <a:spcBef>
                <a:spcPts val="800"/>
              </a:spcBef>
              <a:spcAft>
                <a:spcPts val="800"/>
              </a:spcAft>
              <a:buNone/>
            </a:pPr>
            <a:r>
              <a:rPr lang="es-ES" sz="1500">
                <a:solidFill>
                  <a:schemeClr val="dk1"/>
                </a:solidFill>
              </a:rPr>
              <a:t>Usos:  </a:t>
            </a:r>
            <a:r>
              <a:rPr b="1" lang="es-ES" sz="1500">
                <a:solidFill>
                  <a:schemeClr val="dk1"/>
                </a:solidFill>
              </a:rPr>
              <a:t>predicción de precios, detección de fraudes, sistemas de recomendación, diagnóstico médico y análisis de sentimientos.</a:t>
            </a:r>
            <a:endParaRPr b="1" sz="1700"/>
          </a:p>
        </p:txBody>
      </p:sp>
      <p:sp>
        <p:nvSpPr>
          <p:cNvPr id="198" name="Google Shape;198;g344231badf7_0_5"/>
          <p:cNvSpPr txBox="1"/>
          <p:nvPr/>
        </p:nvSpPr>
        <p:spPr>
          <a:xfrm>
            <a:off x="1078400" y="3852000"/>
            <a:ext cx="7823100" cy="18981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b="1" lang="es-ES">
                <a:solidFill>
                  <a:schemeClr val="dk1"/>
                </a:solidFill>
              </a:rPr>
              <a:t>¿Qué es Gradient Boosting?</a:t>
            </a:r>
            <a:endParaRPr b="1">
              <a:solidFill>
                <a:schemeClr val="dk1"/>
              </a:solidFill>
            </a:endParaRPr>
          </a:p>
          <a:p>
            <a:pPr indent="0" lvl="0" marL="0" rtl="0" algn="just">
              <a:lnSpc>
                <a:spcPct val="107916"/>
              </a:lnSpc>
              <a:spcBef>
                <a:spcPts val="800"/>
              </a:spcBef>
              <a:spcAft>
                <a:spcPts val="800"/>
              </a:spcAft>
              <a:buNone/>
            </a:pPr>
            <a:r>
              <a:rPr b="1" lang="es-ES">
                <a:solidFill>
                  <a:schemeClr val="dk1"/>
                </a:solidFill>
              </a:rPr>
              <a:t>Técnica de aprendizaje supervisado</a:t>
            </a:r>
            <a:r>
              <a:rPr lang="es-ES">
                <a:solidFill>
                  <a:schemeClr val="dk1"/>
                </a:solidFill>
              </a:rPr>
              <a:t> utilizada para mejorar la precisión de modelos de predicción </a:t>
            </a:r>
            <a:r>
              <a:rPr b="1" lang="es-ES">
                <a:solidFill>
                  <a:schemeClr val="dk1"/>
                </a:solidFill>
              </a:rPr>
              <a:t>combinando múltiples árboles de decisión débiles </a:t>
            </a:r>
            <a:r>
              <a:rPr lang="es-ES">
                <a:solidFill>
                  <a:schemeClr val="dk1"/>
                </a:solidFill>
              </a:rPr>
              <a:t>en un modelo más fuerte. Se basa en la idea de corregir los errores de modelos anteriores mediante la </a:t>
            </a:r>
            <a:r>
              <a:rPr b="1" lang="es-ES">
                <a:solidFill>
                  <a:schemeClr val="dk1"/>
                </a:solidFill>
              </a:rPr>
              <a:t>optimización iterativa de sus predicciones</a:t>
            </a:r>
            <a:r>
              <a:rPr lang="es-ES">
                <a:solidFill>
                  <a:schemeClr val="dk1"/>
                </a:solidFill>
              </a:rPr>
              <a:t>. </a:t>
            </a:r>
            <a:r>
              <a:rPr b="1" lang="es-ES">
                <a:solidFill>
                  <a:schemeClr val="dk1"/>
                </a:solidFill>
              </a:rPr>
              <a:t>LightGBM </a:t>
            </a:r>
            <a:r>
              <a:rPr lang="es-ES">
                <a:solidFill>
                  <a:schemeClr val="dk1"/>
                </a:solidFill>
              </a:rPr>
              <a:t>es una implementación optimizada de Gradient Boosting, lo que le permite </a:t>
            </a:r>
            <a:r>
              <a:rPr b="1" lang="es-ES">
                <a:solidFill>
                  <a:schemeClr val="dk1"/>
                </a:solidFill>
              </a:rPr>
              <a:t>entrenar modelos de manera más rápida y eficiente con grandes volúmenes de datos.</a:t>
            </a:r>
            <a:endParaRPr b="1">
              <a:solidFill>
                <a:schemeClr val="dk1"/>
              </a:solidFill>
            </a:endParaRPr>
          </a:p>
        </p:txBody>
      </p:sp>
      <p:sp>
        <p:nvSpPr>
          <p:cNvPr id="199" name="Google Shape;199;g344231badf7_0_5"/>
          <p:cNvSpPr txBox="1"/>
          <p:nvPr/>
        </p:nvSpPr>
        <p:spPr>
          <a:xfrm>
            <a:off x="1078400" y="1112100"/>
            <a:ext cx="4823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ES" sz="1800">
                <a:solidFill>
                  <a:srgbClr val="A08EF1"/>
                </a:solidFill>
              </a:rPr>
              <a:t>Explicación del modelo Supervisado </a:t>
            </a:r>
            <a:endParaRPr/>
          </a:p>
        </p:txBody>
      </p:sp>
      <p:sp>
        <p:nvSpPr>
          <p:cNvPr id="200" name="Google Shape;200;g344231badf7_0_5"/>
          <p:cNvSpPr txBox="1"/>
          <p:nvPr/>
        </p:nvSpPr>
        <p:spPr>
          <a:xfrm>
            <a:off x="5409625" y="1135200"/>
            <a:ext cx="4435500" cy="4155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sz="1500">
                <a:solidFill>
                  <a:schemeClr val="dk1"/>
                </a:solidFill>
              </a:rPr>
              <a:t>LightGBM (Light Gradient Boosting Machine) </a:t>
            </a:r>
            <a:endParaRPr b="1"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descr="A screenshot of a computer&#10;&#10;Description automatically generated" id="205" name="Google Shape;205;g3441ca98985_0_6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06" name="Google Shape;206;g3441ca98985_0_65"/>
          <p:cNvSpPr txBox="1"/>
          <p:nvPr/>
        </p:nvSpPr>
        <p:spPr>
          <a:xfrm>
            <a:off x="4672950" y="373450"/>
            <a:ext cx="2846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Modelado de los datos </a:t>
            </a:r>
            <a:endParaRPr sz="1800">
              <a:solidFill>
                <a:srgbClr val="A08EF1"/>
              </a:solidFill>
              <a:latin typeface="Calibri"/>
              <a:ea typeface="Calibri"/>
              <a:cs typeface="Calibri"/>
              <a:sym typeface="Calibri"/>
            </a:endParaRPr>
          </a:p>
        </p:txBody>
      </p:sp>
      <p:pic>
        <p:nvPicPr>
          <p:cNvPr id="207" name="Google Shape;207;g3441ca98985_0_65"/>
          <p:cNvPicPr preferRelativeResize="0"/>
          <p:nvPr/>
        </p:nvPicPr>
        <p:blipFill rotWithShape="1">
          <a:blip r:embed="rId4">
            <a:alphaModFix/>
          </a:blip>
          <a:srcRect b="0" l="0" r="0" t="0"/>
          <a:stretch/>
        </p:blipFill>
        <p:spPr>
          <a:xfrm>
            <a:off x="6366273" y="2799471"/>
            <a:ext cx="5825726" cy="3277773"/>
          </a:xfrm>
          <a:prstGeom prst="rect">
            <a:avLst/>
          </a:prstGeom>
          <a:noFill/>
          <a:ln>
            <a:noFill/>
          </a:ln>
        </p:spPr>
      </p:pic>
      <p:sp>
        <p:nvSpPr>
          <p:cNvPr id="208" name="Google Shape;208;g3441ca98985_0_65"/>
          <p:cNvSpPr txBox="1"/>
          <p:nvPr/>
        </p:nvSpPr>
        <p:spPr>
          <a:xfrm>
            <a:off x="926775" y="1314325"/>
            <a:ext cx="8328600" cy="25263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b="1" lang="es-ES" sz="1500">
                <a:solidFill>
                  <a:schemeClr val="dk1"/>
                </a:solidFill>
              </a:rPr>
              <a:t>¿Quién usa LightGBM?</a:t>
            </a:r>
            <a:endParaRPr b="1" sz="1500">
              <a:solidFill>
                <a:schemeClr val="dk1"/>
              </a:solidFill>
            </a:endParaRPr>
          </a:p>
          <a:p>
            <a:pPr indent="0" lvl="0" marL="0" rtl="0" algn="just">
              <a:lnSpc>
                <a:spcPct val="107916"/>
              </a:lnSpc>
              <a:spcBef>
                <a:spcPts val="800"/>
              </a:spcBef>
              <a:spcAft>
                <a:spcPts val="0"/>
              </a:spcAft>
              <a:buNone/>
            </a:pPr>
            <a:r>
              <a:rPr lang="es-ES" sz="1500">
                <a:solidFill>
                  <a:schemeClr val="dk1"/>
                </a:solidFill>
              </a:rPr>
              <a:t>LightGBM es utilizado por diversas empresas y organizaciones en el mundo, incluyendo:</a:t>
            </a:r>
            <a:endParaRPr sz="1500">
              <a:solidFill>
                <a:schemeClr val="dk1"/>
              </a:solidFill>
            </a:endParaRPr>
          </a:p>
          <a:p>
            <a:pPr indent="0" lvl="0" marL="0" rtl="0" algn="just">
              <a:lnSpc>
                <a:spcPct val="107916"/>
              </a:lnSpc>
              <a:spcBef>
                <a:spcPts val="800"/>
              </a:spcBef>
              <a:spcAft>
                <a:spcPts val="0"/>
              </a:spcAft>
              <a:buNone/>
            </a:pPr>
            <a:r>
              <a:rPr b="1" lang="es-ES" sz="1500">
                <a:solidFill>
                  <a:schemeClr val="dk1"/>
                </a:solidFill>
              </a:rPr>
              <a:t>Microsoft: </a:t>
            </a:r>
            <a:r>
              <a:rPr lang="es-ES" sz="1500">
                <a:solidFill>
                  <a:schemeClr val="dk1"/>
                </a:solidFill>
              </a:rPr>
              <a:t>Para tareas de predicción y optimización de servicios.</a:t>
            </a:r>
            <a:endParaRPr sz="1500">
              <a:solidFill>
                <a:schemeClr val="dk1"/>
              </a:solidFill>
            </a:endParaRPr>
          </a:p>
          <a:p>
            <a:pPr indent="0" lvl="0" marL="0" rtl="0" algn="just">
              <a:lnSpc>
                <a:spcPct val="107916"/>
              </a:lnSpc>
              <a:spcBef>
                <a:spcPts val="800"/>
              </a:spcBef>
              <a:spcAft>
                <a:spcPts val="0"/>
              </a:spcAft>
              <a:buNone/>
            </a:pPr>
            <a:r>
              <a:rPr b="1" lang="es-ES" sz="1500">
                <a:solidFill>
                  <a:schemeClr val="dk1"/>
                </a:solidFill>
              </a:rPr>
              <a:t>Alibaba: </a:t>
            </a:r>
            <a:r>
              <a:rPr lang="es-ES" sz="1500">
                <a:solidFill>
                  <a:schemeClr val="dk1"/>
                </a:solidFill>
              </a:rPr>
              <a:t>En sistemas de recomendación y detección de fraudes.</a:t>
            </a:r>
            <a:endParaRPr sz="1500">
              <a:solidFill>
                <a:schemeClr val="dk1"/>
              </a:solidFill>
            </a:endParaRPr>
          </a:p>
          <a:p>
            <a:pPr indent="0" lvl="0" marL="0" rtl="0" algn="just">
              <a:lnSpc>
                <a:spcPct val="107916"/>
              </a:lnSpc>
              <a:spcBef>
                <a:spcPts val="800"/>
              </a:spcBef>
              <a:spcAft>
                <a:spcPts val="0"/>
              </a:spcAft>
              <a:buNone/>
            </a:pPr>
            <a:r>
              <a:rPr b="1" lang="es-ES" sz="1500">
                <a:solidFill>
                  <a:schemeClr val="dk1"/>
                </a:solidFill>
              </a:rPr>
              <a:t>Uber: </a:t>
            </a:r>
            <a:r>
              <a:rPr lang="es-ES" sz="1500">
                <a:solidFill>
                  <a:schemeClr val="dk1"/>
                </a:solidFill>
              </a:rPr>
              <a:t>Para optimizar rutas y estimar tiempos de llegada.</a:t>
            </a:r>
            <a:endParaRPr sz="1500">
              <a:solidFill>
                <a:schemeClr val="dk1"/>
              </a:solidFill>
            </a:endParaRPr>
          </a:p>
          <a:p>
            <a:pPr indent="0" lvl="0" marL="0" rtl="0" algn="just">
              <a:lnSpc>
                <a:spcPct val="107916"/>
              </a:lnSpc>
              <a:spcBef>
                <a:spcPts val="800"/>
              </a:spcBef>
              <a:spcAft>
                <a:spcPts val="0"/>
              </a:spcAft>
              <a:buNone/>
            </a:pPr>
            <a:r>
              <a:rPr b="1" lang="es-ES" sz="1500">
                <a:solidFill>
                  <a:schemeClr val="dk1"/>
                </a:solidFill>
              </a:rPr>
              <a:t>Google: </a:t>
            </a:r>
            <a:r>
              <a:rPr lang="es-ES" sz="1500">
                <a:solidFill>
                  <a:schemeClr val="dk1"/>
                </a:solidFill>
              </a:rPr>
              <a:t>En motores de búsqueda y clasificación de anuncios.</a:t>
            </a:r>
            <a:endParaRPr sz="1500">
              <a:solidFill>
                <a:schemeClr val="dk1"/>
              </a:solidFill>
            </a:endParaRPr>
          </a:p>
          <a:p>
            <a:pPr indent="0" lvl="0" marL="0" rtl="0" algn="just">
              <a:lnSpc>
                <a:spcPct val="107916"/>
              </a:lnSpc>
              <a:spcBef>
                <a:spcPts val="800"/>
              </a:spcBef>
              <a:spcAft>
                <a:spcPts val="800"/>
              </a:spcAft>
              <a:buNone/>
            </a:pPr>
            <a:r>
              <a:rPr b="1" lang="es-ES" sz="1500">
                <a:solidFill>
                  <a:schemeClr val="dk1"/>
                </a:solidFill>
              </a:rPr>
              <a:t>Investigadores y científicos de datos:</a:t>
            </a:r>
            <a:r>
              <a:rPr lang="es-ES" sz="1500">
                <a:solidFill>
                  <a:schemeClr val="dk1"/>
                </a:solidFill>
              </a:rPr>
              <a:t> En proyectos de predicción y clasificación.</a:t>
            </a:r>
            <a:endParaRPr sz="1500">
              <a:solidFill>
                <a:schemeClr val="dk1"/>
              </a:solidFill>
            </a:endParaRPr>
          </a:p>
        </p:txBody>
      </p:sp>
      <p:sp>
        <p:nvSpPr>
          <p:cNvPr id="209" name="Google Shape;209;g3441ca98985_0_65"/>
          <p:cNvSpPr txBox="1"/>
          <p:nvPr/>
        </p:nvSpPr>
        <p:spPr>
          <a:xfrm>
            <a:off x="926775" y="3904813"/>
            <a:ext cx="7483800" cy="15357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b="1" lang="es-ES">
                <a:solidFill>
                  <a:schemeClr val="dk1"/>
                </a:solidFill>
              </a:rPr>
              <a:t>Ejemplo Práctico: Uso de LightGBM en Finanzas</a:t>
            </a:r>
            <a:endParaRPr b="1">
              <a:solidFill>
                <a:schemeClr val="dk1"/>
              </a:solidFill>
            </a:endParaRPr>
          </a:p>
          <a:p>
            <a:pPr indent="0" lvl="0" marL="0" rtl="0" algn="just">
              <a:lnSpc>
                <a:spcPct val="107916"/>
              </a:lnSpc>
              <a:spcBef>
                <a:spcPts val="800"/>
              </a:spcBef>
              <a:spcAft>
                <a:spcPts val="0"/>
              </a:spcAft>
              <a:buNone/>
            </a:pPr>
            <a:r>
              <a:rPr lang="es-ES">
                <a:solidFill>
                  <a:schemeClr val="dk1"/>
                </a:solidFill>
              </a:rPr>
              <a:t>M</a:t>
            </a:r>
            <a:r>
              <a:rPr lang="es-ES">
                <a:solidFill>
                  <a:schemeClr val="dk1"/>
                </a:solidFill>
              </a:rPr>
              <a:t>ercado financiero para la predicción de precios de acciones. Empresas como </a:t>
            </a:r>
            <a:r>
              <a:rPr b="1" lang="es-ES">
                <a:solidFill>
                  <a:schemeClr val="dk1"/>
                </a:solidFill>
              </a:rPr>
              <a:t>JP Morgan y Goldman Sachs</a:t>
            </a:r>
            <a:r>
              <a:rPr lang="es-ES">
                <a:solidFill>
                  <a:schemeClr val="dk1"/>
                </a:solidFill>
              </a:rPr>
              <a:t>.</a:t>
            </a:r>
            <a:endParaRPr>
              <a:solidFill>
                <a:schemeClr val="dk1"/>
              </a:solidFill>
            </a:endParaRPr>
          </a:p>
          <a:p>
            <a:pPr indent="0" lvl="0" marL="0" rtl="0" algn="just">
              <a:lnSpc>
                <a:spcPct val="107916"/>
              </a:lnSpc>
              <a:spcBef>
                <a:spcPts val="800"/>
              </a:spcBef>
              <a:spcAft>
                <a:spcPts val="800"/>
              </a:spcAft>
              <a:buClr>
                <a:schemeClr val="dk1"/>
              </a:buClr>
              <a:buSzPts val="1100"/>
              <a:buFont typeface="Arial"/>
              <a:buNone/>
            </a:pPr>
            <a:r>
              <a:rPr lang="es-ES">
                <a:solidFill>
                  <a:schemeClr val="dk1"/>
                </a:solidFill>
              </a:rPr>
              <a:t>Con </a:t>
            </a:r>
            <a:r>
              <a:rPr lang="es-ES">
                <a:solidFill>
                  <a:schemeClr val="dk1"/>
                </a:solidFill>
              </a:rPr>
              <a:t>datos </a:t>
            </a:r>
            <a:r>
              <a:rPr b="1" lang="es-ES">
                <a:solidFill>
                  <a:schemeClr val="dk1"/>
                </a:solidFill>
              </a:rPr>
              <a:t>históricos de acciones, tasas de interés y noticias económicas</a:t>
            </a:r>
            <a:r>
              <a:rPr lang="es-ES">
                <a:solidFill>
                  <a:schemeClr val="dk1"/>
                </a:solidFill>
              </a:rPr>
              <a:t> para prever movimientos del mercado y tomar decisiones de inversión automatizadas con alta precisión.</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descr="A screenshot of a computer&#10;&#10;Description automatically generated" id="214" name="Google Shape;214;g3441ca98985_0_75"/>
          <p:cNvPicPr preferRelativeResize="0"/>
          <p:nvPr/>
        </p:nvPicPr>
        <p:blipFill rotWithShape="1">
          <a:blip r:embed="rId3">
            <a:alphaModFix/>
          </a:blip>
          <a:srcRect b="0" l="0" r="0" t="0"/>
          <a:stretch/>
        </p:blipFill>
        <p:spPr>
          <a:xfrm>
            <a:off x="-101100" y="-387550"/>
            <a:ext cx="12192000" cy="6858000"/>
          </a:xfrm>
          <a:prstGeom prst="rect">
            <a:avLst/>
          </a:prstGeom>
          <a:noFill/>
          <a:ln>
            <a:noFill/>
          </a:ln>
        </p:spPr>
      </p:pic>
      <p:sp>
        <p:nvSpPr>
          <p:cNvPr id="215" name="Google Shape;215;g3441ca98985_0_75"/>
          <p:cNvSpPr txBox="1"/>
          <p:nvPr/>
        </p:nvSpPr>
        <p:spPr>
          <a:xfrm>
            <a:off x="4741202" y="659900"/>
            <a:ext cx="2709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Modelado de los datos </a:t>
            </a:r>
            <a:endParaRPr sz="1800">
              <a:solidFill>
                <a:srgbClr val="A08EF1"/>
              </a:solidFill>
              <a:latin typeface="Calibri"/>
              <a:ea typeface="Calibri"/>
              <a:cs typeface="Calibri"/>
              <a:sym typeface="Calibri"/>
            </a:endParaRPr>
          </a:p>
        </p:txBody>
      </p:sp>
      <p:pic>
        <p:nvPicPr>
          <p:cNvPr id="216" name="Google Shape;216;g3441ca98985_0_75"/>
          <p:cNvPicPr preferRelativeResize="0"/>
          <p:nvPr/>
        </p:nvPicPr>
        <p:blipFill rotWithShape="1">
          <a:blip r:embed="rId4">
            <a:alphaModFix/>
          </a:blip>
          <a:srcRect b="0" l="0" r="0" t="0"/>
          <a:stretch/>
        </p:blipFill>
        <p:spPr>
          <a:xfrm>
            <a:off x="8227450" y="3846625"/>
            <a:ext cx="3964552" cy="2230625"/>
          </a:xfrm>
          <a:prstGeom prst="rect">
            <a:avLst/>
          </a:prstGeom>
          <a:noFill/>
          <a:ln>
            <a:noFill/>
          </a:ln>
        </p:spPr>
      </p:pic>
      <p:sp>
        <p:nvSpPr>
          <p:cNvPr id="217" name="Google Shape;217;g3441ca98985_0_75"/>
          <p:cNvSpPr txBox="1"/>
          <p:nvPr/>
        </p:nvSpPr>
        <p:spPr>
          <a:xfrm>
            <a:off x="1136877" y="1351500"/>
            <a:ext cx="2928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rPr>
              <a:t>P</a:t>
            </a:r>
            <a:r>
              <a:rPr b="1" lang="es-ES" sz="1800">
                <a:solidFill>
                  <a:srgbClr val="A08EF1"/>
                </a:solidFill>
                <a:latin typeface="Arial"/>
                <a:ea typeface="Arial"/>
                <a:cs typeface="Arial"/>
                <a:sym typeface="Arial"/>
              </a:rPr>
              <a:t>reparación del modelo</a:t>
            </a:r>
            <a:endParaRPr sz="1800">
              <a:solidFill>
                <a:srgbClr val="A08EF1"/>
              </a:solidFill>
              <a:latin typeface="Calibri"/>
              <a:ea typeface="Calibri"/>
              <a:cs typeface="Calibri"/>
              <a:sym typeface="Calibri"/>
            </a:endParaRPr>
          </a:p>
        </p:txBody>
      </p:sp>
      <p:sp>
        <p:nvSpPr>
          <p:cNvPr id="218" name="Google Shape;218;g3441ca98985_0_75"/>
          <p:cNvSpPr txBox="1"/>
          <p:nvPr/>
        </p:nvSpPr>
        <p:spPr>
          <a:xfrm>
            <a:off x="1136875" y="1969225"/>
            <a:ext cx="8446500" cy="30387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lang="es-ES" sz="1700">
                <a:solidFill>
                  <a:schemeClr val="dk1"/>
                </a:solidFill>
              </a:rPr>
              <a:t>Dentro de la codificación, s</a:t>
            </a:r>
            <a:r>
              <a:rPr lang="es-ES" sz="1700">
                <a:solidFill>
                  <a:schemeClr val="dk1"/>
                </a:solidFill>
              </a:rPr>
              <a:t>e prepara los datos para que un modelo de Machine Learning pueda aprender a predecir el PRECIO_KG.</a:t>
            </a:r>
            <a:endParaRPr sz="1700">
              <a:solidFill>
                <a:schemeClr val="dk1"/>
              </a:solidFill>
            </a:endParaRPr>
          </a:p>
          <a:p>
            <a:pPr indent="0" lvl="0" marL="0" rtl="0" algn="just">
              <a:lnSpc>
                <a:spcPct val="107916"/>
              </a:lnSpc>
              <a:spcBef>
                <a:spcPts val="800"/>
              </a:spcBef>
              <a:spcAft>
                <a:spcPts val="0"/>
              </a:spcAft>
              <a:buNone/>
            </a:pPr>
            <a:r>
              <a:t/>
            </a:r>
            <a:endParaRPr sz="1700">
              <a:solidFill>
                <a:schemeClr val="dk1"/>
              </a:solidFill>
            </a:endParaRPr>
          </a:p>
          <a:p>
            <a:pPr indent="0" lvl="0" marL="0" rtl="0" algn="just">
              <a:lnSpc>
                <a:spcPct val="107916"/>
              </a:lnSpc>
              <a:spcBef>
                <a:spcPts val="800"/>
              </a:spcBef>
              <a:spcAft>
                <a:spcPts val="0"/>
              </a:spcAft>
              <a:buNone/>
            </a:pPr>
            <a:r>
              <a:rPr lang="es-ES" sz="1700">
                <a:solidFill>
                  <a:schemeClr val="dk1"/>
                </a:solidFill>
              </a:rPr>
              <a:t>1-Se limpian los datos.</a:t>
            </a:r>
            <a:endParaRPr sz="1700">
              <a:solidFill>
                <a:schemeClr val="dk1"/>
              </a:solidFill>
            </a:endParaRPr>
          </a:p>
          <a:p>
            <a:pPr indent="0" lvl="0" marL="0" rtl="0" algn="just">
              <a:lnSpc>
                <a:spcPct val="107916"/>
              </a:lnSpc>
              <a:spcBef>
                <a:spcPts val="800"/>
              </a:spcBef>
              <a:spcAft>
                <a:spcPts val="0"/>
              </a:spcAft>
              <a:buNone/>
            </a:pPr>
            <a:r>
              <a:rPr lang="es-ES" sz="1700">
                <a:solidFill>
                  <a:schemeClr val="dk1"/>
                </a:solidFill>
              </a:rPr>
              <a:t>2-Se separa la variable objetivo (PRECIO_KG). </a:t>
            </a:r>
            <a:endParaRPr sz="1700">
              <a:solidFill>
                <a:schemeClr val="dk1"/>
              </a:solidFill>
            </a:endParaRPr>
          </a:p>
          <a:p>
            <a:pPr indent="0" lvl="0" marL="0" rtl="0" algn="just">
              <a:lnSpc>
                <a:spcPct val="107916"/>
              </a:lnSpc>
              <a:spcBef>
                <a:spcPts val="800"/>
              </a:spcBef>
              <a:spcAft>
                <a:spcPts val="0"/>
              </a:spcAft>
              <a:buNone/>
            </a:pPr>
            <a:r>
              <a:rPr lang="es-ES" sz="1700">
                <a:solidFill>
                  <a:schemeClr val="dk1"/>
                </a:solidFill>
              </a:rPr>
              <a:t>3-Se usa HyperTransformer para transformar los datos automáticamente. </a:t>
            </a:r>
            <a:endParaRPr sz="1700">
              <a:solidFill>
                <a:schemeClr val="dk1"/>
              </a:solidFill>
            </a:endParaRPr>
          </a:p>
          <a:p>
            <a:pPr indent="0" lvl="0" marL="0" rtl="0" algn="just">
              <a:lnSpc>
                <a:spcPct val="107916"/>
              </a:lnSpc>
              <a:spcBef>
                <a:spcPts val="800"/>
              </a:spcBef>
              <a:spcAft>
                <a:spcPts val="0"/>
              </a:spcAft>
              <a:buNone/>
            </a:pPr>
            <a:r>
              <a:rPr lang="es-ES" sz="1700">
                <a:solidFill>
                  <a:schemeClr val="dk1"/>
                </a:solidFill>
              </a:rPr>
              <a:t>4- Se comparan los datos antes y después de la transformación. </a:t>
            </a:r>
            <a:endParaRPr sz="1700">
              <a:solidFill>
                <a:schemeClr val="dk1"/>
              </a:solidFill>
            </a:endParaRPr>
          </a:p>
          <a:p>
            <a:pPr indent="0" lvl="0" marL="0" rtl="0" algn="just">
              <a:lnSpc>
                <a:spcPct val="107916"/>
              </a:lnSpc>
              <a:spcBef>
                <a:spcPts val="800"/>
              </a:spcBef>
              <a:spcAft>
                <a:spcPts val="800"/>
              </a:spcAft>
              <a:buNone/>
            </a:pPr>
            <a:r>
              <a:rPr lang="es-ES" sz="1700">
                <a:solidFill>
                  <a:schemeClr val="dk1"/>
                </a:solidFill>
              </a:rPr>
              <a:t>5-</a:t>
            </a:r>
            <a:r>
              <a:rPr b="1" lang="es-ES" sz="1700">
                <a:solidFill>
                  <a:schemeClr val="dk1"/>
                </a:solidFill>
              </a:rPr>
              <a:t>Se dividen los datos en entrenamiento (80%) y prueba (20%).</a:t>
            </a:r>
            <a:endParaRPr b="1" sz="19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descr="A screenshot of a computer&#10;&#10;Description automatically generated" id="223" name="Google Shape;223;g3441ca98985_0_8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24" name="Google Shape;224;g3441ca98985_0_83"/>
          <p:cNvSpPr txBox="1"/>
          <p:nvPr/>
        </p:nvSpPr>
        <p:spPr>
          <a:xfrm>
            <a:off x="4749602" y="491400"/>
            <a:ext cx="2692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Modelado de los datos </a:t>
            </a:r>
            <a:endParaRPr sz="1800">
              <a:solidFill>
                <a:srgbClr val="A08EF1"/>
              </a:solidFill>
              <a:latin typeface="Calibri"/>
              <a:ea typeface="Calibri"/>
              <a:cs typeface="Calibri"/>
              <a:sym typeface="Calibri"/>
            </a:endParaRPr>
          </a:p>
        </p:txBody>
      </p:sp>
      <p:pic>
        <p:nvPicPr>
          <p:cNvPr id="225" name="Google Shape;225;g3441ca98985_0_83"/>
          <p:cNvPicPr preferRelativeResize="0"/>
          <p:nvPr/>
        </p:nvPicPr>
        <p:blipFill rotWithShape="1">
          <a:blip r:embed="rId4">
            <a:alphaModFix/>
          </a:blip>
          <a:srcRect b="0" l="0" r="0" t="0"/>
          <a:stretch/>
        </p:blipFill>
        <p:spPr>
          <a:xfrm>
            <a:off x="6366273" y="2799471"/>
            <a:ext cx="5825726" cy="3277773"/>
          </a:xfrm>
          <a:prstGeom prst="rect">
            <a:avLst/>
          </a:prstGeom>
          <a:noFill/>
          <a:ln>
            <a:noFill/>
          </a:ln>
        </p:spPr>
      </p:pic>
      <p:sp>
        <p:nvSpPr>
          <p:cNvPr id="226" name="Google Shape;226;g3441ca98985_0_83"/>
          <p:cNvSpPr txBox="1"/>
          <p:nvPr/>
        </p:nvSpPr>
        <p:spPr>
          <a:xfrm>
            <a:off x="1127574" y="1570550"/>
            <a:ext cx="4083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rPr>
              <a:t>Encontrar el mejor modelo</a:t>
            </a:r>
            <a:r>
              <a:rPr b="1" lang="es-ES" sz="1800">
                <a:solidFill>
                  <a:srgbClr val="A08EF1"/>
                </a:solidFill>
                <a:latin typeface="Arial"/>
                <a:ea typeface="Arial"/>
                <a:cs typeface="Arial"/>
                <a:sym typeface="Arial"/>
              </a:rPr>
              <a:t> </a:t>
            </a:r>
            <a:endParaRPr sz="1800">
              <a:solidFill>
                <a:srgbClr val="A08EF1"/>
              </a:solidFill>
              <a:latin typeface="Calibri"/>
              <a:ea typeface="Calibri"/>
              <a:cs typeface="Calibri"/>
              <a:sym typeface="Calibri"/>
            </a:endParaRPr>
          </a:p>
        </p:txBody>
      </p:sp>
      <p:sp>
        <p:nvSpPr>
          <p:cNvPr id="227" name="Google Shape;227;g3441ca98985_0_83"/>
          <p:cNvSpPr txBox="1"/>
          <p:nvPr/>
        </p:nvSpPr>
        <p:spPr>
          <a:xfrm>
            <a:off x="4187175" y="2151625"/>
            <a:ext cx="4697400" cy="23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ES" sz="1500">
                <a:solidFill>
                  <a:schemeClr val="dk1"/>
                </a:solidFill>
              </a:rPr>
              <a:t>X_train y y_train</a:t>
            </a:r>
            <a:endParaRPr sz="1500">
              <a:solidFill>
                <a:schemeClr val="dk1"/>
              </a:solidFill>
            </a:endParaRPr>
          </a:p>
          <a:p>
            <a:pPr indent="0" lvl="0" marL="0" rtl="0" algn="ctr">
              <a:spcBef>
                <a:spcPts val="0"/>
              </a:spcBef>
              <a:spcAft>
                <a:spcPts val="0"/>
              </a:spcAft>
              <a:buNone/>
            </a:pPr>
            <a:r>
              <a:t/>
            </a:r>
            <a:endParaRPr b="1" sz="1500">
              <a:solidFill>
                <a:schemeClr val="dk1"/>
              </a:solidFill>
            </a:endParaRPr>
          </a:p>
          <a:p>
            <a:pPr indent="0" lvl="0" marL="0" rtl="0" algn="ctr">
              <a:spcBef>
                <a:spcPts val="0"/>
              </a:spcBef>
              <a:spcAft>
                <a:spcPts val="0"/>
              </a:spcAft>
              <a:buNone/>
            </a:pPr>
            <a:r>
              <a:rPr b="1" lang="es-ES" sz="1500">
                <a:solidFill>
                  <a:schemeClr val="dk1"/>
                </a:solidFill>
              </a:rPr>
              <a:t>task="regression"  </a:t>
            </a:r>
            <a:r>
              <a:rPr lang="es-ES" sz="1200">
                <a:solidFill>
                  <a:schemeClr val="dk1"/>
                </a:solidFill>
              </a:rPr>
              <a:t>variable de salida es continua, no categórica</a:t>
            </a:r>
            <a:endParaRPr sz="1500">
              <a:solidFill>
                <a:schemeClr val="dk1"/>
              </a:solidFill>
            </a:endParaRPr>
          </a:p>
          <a:p>
            <a:pPr indent="0" lvl="0" marL="0" rtl="0" algn="ctr">
              <a:spcBef>
                <a:spcPts val="0"/>
              </a:spcBef>
              <a:spcAft>
                <a:spcPts val="0"/>
              </a:spcAft>
              <a:buNone/>
            </a:pPr>
            <a:r>
              <a:t/>
            </a:r>
            <a:endParaRPr b="1" sz="1500">
              <a:solidFill>
                <a:schemeClr val="dk1"/>
              </a:solidFill>
            </a:endParaRPr>
          </a:p>
          <a:p>
            <a:pPr indent="0" lvl="0" marL="0" rtl="0" algn="ctr">
              <a:spcBef>
                <a:spcPts val="0"/>
              </a:spcBef>
              <a:spcAft>
                <a:spcPts val="0"/>
              </a:spcAft>
              <a:buNone/>
            </a:pPr>
            <a:r>
              <a:rPr b="1" lang="es-ES" sz="1500">
                <a:solidFill>
                  <a:schemeClr val="dk1"/>
                </a:solidFill>
              </a:rPr>
              <a:t>time_budget=300</a:t>
            </a:r>
            <a:endParaRPr sz="1500">
              <a:solidFill>
                <a:schemeClr val="dk1"/>
              </a:solidFill>
            </a:endParaRPr>
          </a:p>
          <a:p>
            <a:pPr indent="0" lvl="0" marL="0" rtl="0" algn="ctr">
              <a:spcBef>
                <a:spcPts val="0"/>
              </a:spcBef>
              <a:spcAft>
                <a:spcPts val="0"/>
              </a:spcAft>
              <a:buNone/>
            </a:pPr>
            <a:r>
              <a:t/>
            </a:r>
            <a:endParaRPr sz="1500">
              <a:solidFill>
                <a:schemeClr val="dk1"/>
              </a:solidFill>
            </a:endParaRPr>
          </a:p>
          <a:p>
            <a:pPr indent="0" lvl="0" marL="0" rtl="0" algn="ctr">
              <a:lnSpc>
                <a:spcPct val="107916"/>
              </a:lnSpc>
              <a:spcBef>
                <a:spcPts val="0"/>
              </a:spcBef>
              <a:spcAft>
                <a:spcPts val="0"/>
              </a:spcAft>
              <a:buNone/>
            </a:pPr>
            <a:r>
              <a:rPr b="1" lang="es-ES" sz="1600">
                <a:solidFill>
                  <a:schemeClr val="dk1"/>
                </a:solidFill>
              </a:rPr>
              <a:t>metric</a:t>
            </a:r>
            <a:r>
              <a:rPr lang="es-ES" sz="1600">
                <a:solidFill>
                  <a:schemeClr val="dk1"/>
                </a:solidFill>
              </a:rPr>
              <a:t>="r2"</a:t>
            </a:r>
            <a:endParaRPr sz="1600">
              <a:solidFill>
                <a:schemeClr val="dk1"/>
              </a:solidFill>
            </a:endParaRPr>
          </a:p>
          <a:p>
            <a:pPr indent="0" lvl="0" marL="0" rtl="0" algn="ctr">
              <a:lnSpc>
                <a:spcPct val="107916"/>
              </a:lnSpc>
              <a:spcBef>
                <a:spcPts val="800"/>
              </a:spcBef>
              <a:spcAft>
                <a:spcPts val="800"/>
              </a:spcAft>
              <a:buClr>
                <a:schemeClr val="dk1"/>
              </a:buClr>
              <a:buSzPts val="1100"/>
              <a:buFont typeface="Arial"/>
              <a:buNone/>
            </a:pPr>
            <a:r>
              <a:rPr b="1" lang="es-ES" sz="1500">
                <a:solidFill>
                  <a:schemeClr val="dk1"/>
                </a:solidFill>
              </a:rPr>
              <a:t>verbose=1</a:t>
            </a:r>
            <a:endParaRPr sz="1600">
              <a:solidFill>
                <a:schemeClr val="dk1"/>
              </a:solidFill>
            </a:endParaRPr>
          </a:p>
        </p:txBody>
      </p:sp>
      <p:sp>
        <p:nvSpPr>
          <p:cNvPr id="228" name="Google Shape;228;g3441ca98985_0_83"/>
          <p:cNvSpPr txBox="1"/>
          <p:nvPr/>
        </p:nvSpPr>
        <p:spPr>
          <a:xfrm>
            <a:off x="1246000" y="4320925"/>
            <a:ext cx="58257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sz="1500">
                <a:solidFill>
                  <a:schemeClr val="dk1"/>
                </a:solidFill>
              </a:rPr>
              <a:t>FLAML entrena y busca el mejor modelo según la métrica seleccionada. En este caso, se selecciona </a:t>
            </a:r>
            <a:r>
              <a:rPr b="1" lang="es-ES" sz="1500">
                <a:solidFill>
                  <a:schemeClr val="dk1"/>
                </a:solidFill>
              </a:rPr>
              <a:t>LGNM</a:t>
            </a:r>
            <a:r>
              <a:rPr lang="es-ES" sz="1500">
                <a:solidFill>
                  <a:schemeClr val="dk1"/>
                </a:solidFill>
              </a:rPr>
              <a:t> (modelo con el mejor rendimiento). Con el modelo optimizado, se realizan predicciones sobre el conjunto de prueba (</a:t>
            </a:r>
            <a:r>
              <a:rPr b="1" lang="es-ES" sz="1500">
                <a:solidFill>
                  <a:schemeClr val="dk1"/>
                </a:solidFill>
              </a:rPr>
              <a:t>X_test</a:t>
            </a:r>
            <a:r>
              <a:rPr lang="es-ES" sz="1500">
                <a:solidFill>
                  <a:schemeClr val="dk1"/>
                </a:solidFill>
              </a:rPr>
              <a:t>), y los resultados se almacenan en </a:t>
            </a:r>
            <a:r>
              <a:rPr b="1" lang="es-ES" sz="1500">
                <a:solidFill>
                  <a:schemeClr val="dk1"/>
                </a:solidFill>
              </a:rPr>
              <a:t>y_pred</a:t>
            </a:r>
            <a:r>
              <a:rPr lang="es-ES" sz="1500">
                <a:solidFill>
                  <a:schemeClr val="dk1"/>
                </a:solidFill>
              </a:rPr>
              <a:t>.</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descr="A screenshot of a computer&#10;&#10;Description automatically generated" id="233" name="Google Shape;233;g3441ca98985_0_2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34" name="Google Shape;234;g3441ca98985_0_25"/>
          <p:cNvSpPr txBox="1"/>
          <p:nvPr/>
        </p:nvSpPr>
        <p:spPr>
          <a:xfrm>
            <a:off x="5196152" y="356600"/>
            <a:ext cx="1799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Resultados</a:t>
            </a:r>
            <a:endParaRPr sz="1800">
              <a:solidFill>
                <a:srgbClr val="A08EF1"/>
              </a:solidFill>
              <a:latin typeface="Calibri"/>
              <a:ea typeface="Calibri"/>
              <a:cs typeface="Calibri"/>
              <a:sym typeface="Calibri"/>
            </a:endParaRPr>
          </a:p>
        </p:txBody>
      </p:sp>
      <p:pic>
        <p:nvPicPr>
          <p:cNvPr id="235" name="Google Shape;235;g3441ca98985_0_25"/>
          <p:cNvPicPr preferRelativeResize="0"/>
          <p:nvPr/>
        </p:nvPicPr>
        <p:blipFill rotWithShape="1">
          <a:blip r:embed="rId4">
            <a:alphaModFix/>
          </a:blip>
          <a:srcRect b="0" l="0" r="0" t="0"/>
          <a:stretch/>
        </p:blipFill>
        <p:spPr>
          <a:xfrm>
            <a:off x="8058950" y="3751825"/>
            <a:ext cx="4133049" cy="2325425"/>
          </a:xfrm>
          <a:prstGeom prst="rect">
            <a:avLst/>
          </a:prstGeom>
          <a:noFill/>
          <a:ln>
            <a:noFill/>
          </a:ln>
        </p:spPr>
      </p:pic>
      <p:sp>
        <p:nvSpPr>
          <p:cNvPr id="236" name="Google Shape;236;g3441ca98985_0_25"/>
          <p:cNvSpPr txBox="1"/>
          <p:nvPr/>
        </p:nvSpPr>
        <p:spPr>
          <a:xfrm>
            <a:off x="1095175" y="994150"/>
            <a:ext cx="5043000" cy="4311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sz="1600">
                <a:solidFill>
                  <a:schemeClr val="dk1"/>
                </a:solidFill>
              </a:rPr>
              <a:t>Evaluación del rendimiento del modelo</a:t>
            </a:r>
            <a:endParaRPr sz="1800"/>
          </a:p>
        </p:txBody>
      </p:sp>
      <p:pic>
        <p:nvPicPr>
          <p:cNvPr id="237" name="Google Shape;237;g3441ca98985_0_25"/>
          <p:cNvPicPr preferRelativeResize="0"/>
          <p:nvPr/>
        </p:nvPicPr>
        <p:blipFill>
          <a:blip r:embed="rId5">
            <a:alphaModFix/>
          </a:blip>
          <a:stretch>
            <a:fillRect/>
          </a:stretch>
        </p:blipFill>
        <p:spPr>
          <a:xfrm>
            <a:off x="3576325" y="2177100"/>
            <a:ext cx="2609850" cy="704850"/>
          </a:xfrm>
          <a:prstGeom prst="rect">
            <a:avLst/>
          </a:prstGeom>
          <a:noFill/>
          <a:ln>
            <a:noFill/>
          </a:ln>
        </p:spPr>
      </p:pic>
      <p:pic>
        <p:nvPicPr>
          <p:cNvPr id="238" name="Google Shape;238;g3441ca98985_0_25"/>
          <p:cNvPicPr preferRelativeResize="0"/>
          <p:nvPr/>
        </p:nvPicPr>
        <p:blipFill>
          <a:blip r:embed="rId6">
            <a:alphaModFix/>
          </a:blip>
          <a:stretch>
            <a:fillRect/>
          </a:stretch>
        </p:blipFill>
        <p:spPr>
          <a:xfrm>
            <a:off x="3423925" y="3481400"/>
            <a:ext cx="2914650" cy="628650"/>
          </a:xfrm>
          <a:prstGeom prst="rect">
            <a:avLst/>
          </a:prstGeom>
          <a:noFill/>
          <a:ln>
            <a:noFill/>
          </a:ln>
        </p:spPr>
      </p:pic>
      <p:pic>
        <p:nvPicPr>
          <p:cNvPr id="239" name="Google Shape;239;g3441ca98985_0_25"/>
          <p:cNvPicPr preferRelativeResize="0"/>
          <p:nvPr/>
        </p:nvPicPr>
        <p:blipFill>
          <a:blip r:embed="rId7">
            <a:alphaModFix/>
          </a:blip>
          <a:stretch>
            <a:fillRect/>
          </a:stretch>
        </p:blipFill>
        <p:spPr>
          <a:xfrm>
            <a:off x="3576325" y="4748925"/>
            <a:ext cx="2609850" cy="723900"/>
          </a:xfrm>
          <a:prstGeom prst="rect">
            <a:avLst/>
          </a:prstGeom>
          <a:noFill/>
          <a:ln>
            <a:noFill/>
          </a:ln>
        </p:spPr>
      </p:pic>
      <p:sp>
        <p:nvSpPr>
          <p:cNvPr id="240" name="Google Shape;240;g3441ca98985_0_25"/>
          <p:cNvSpPr txBox="1"/>
          <p:nvPr/>
        </p:nvSpPr>
        <p:spPr>
          <a:xfrm>
            <a:off x="6138175" y="2352525"/>
            <a:ext cx="1582200" cy="415500"/>
          </a:xfrm>
          <a:prstGeom prst="rect">
            <a:avLst/>
          </a:prstGeom>
          <a:noFill/>
          <a:ln>
            <a:noFill/>
          </a:ln>
        </p:spPr>
        <p:txBody>
          <a:bodyPr anchorCtr="0" anchor="t" bIns="91425" lIns="91425" spcFirstLastPara="1" rIns="91425" wrap="square" tIns="91425">
            <a:spAutoFit/>
          </a:bodyPr>
          <a:lstStyle/>
          <a:p>
            <a:pPr indent="0" lvl="0" marL="0" rtl="0" algn="ctr">
              <a:lnSpc>
                <a:spcPct val="107916"/>
              </a:lnSpc>
              <a:spcBef>
                <a:spcPts val="0"/>
              </a:spcBef>
              <a:spcAft>
                <a:spcPts val="800"/>
              </a:spcAft>
              <a:buNone/>
            </a:pPr>
            <a:r>
              <a:rPr b="1" lang="es-ES" sz="1500">
                <a:solidFill>
                  <a:schemeClr val="dk1"/>
                </a:solidFill>
              </a:rPr>
              <a:t>0.9797</a:t>
            </a:r>
            <a:endParaRPr sz="1700"/>
          </a:p>
        </p:txBody>
      </p:sp>
      <p:sp>
        <p:nvSpPr>
          <p:cNvPr id="241" name="Google Shape;241;g3441ca98985_0_25"/>
          <p:cNvSpPr txBox="1"/>
          <p:nvPr/>
        </p:nvSpPr>
        <p:spPr>
          <a:xfrm>
            <a:off x="6476675" y="3595625"/>
            <a:ext cx="1582200" cy="400200"/>
          </a:xfrm>
          <a:prstGeom prst="rect">
            <a:avLst/>
          </a:prstGeom>
          <a:noFill/>
          <a:ln>
            <a:noFill/>
          </a:ln>
        </p:spPr>
        <p:txBody>
          <a:bodyPr anchorCtr="0" anchor="t" bIns="91425" lIns="91425" spcFirstLastPara="1" rIns="91425" wrap="square" tIns="91425">
            <a:spAutoFit/>
          </a:bodyPr>
          <a:lstStyle/>
          <a:p>
            <a:pPr indent="0" lvl="0" marL="0" rtl="0" algn="ctr">
              <a:lnSpc>
                <a:spcPct val="107916"/>
              </a:lnSpc>
              <a:spcBef>
                <a:spcPts val="0"/>
              </a:spcBef>
              <a:spcAft>
                <a:spcPts val="800"/>
              </a:spcAft>
              <a:buNone/>
            </a:pPr>
            <a:r>
              <a:rPr b="1" lang="es-ES">
                <a:solidFill>
                  <a:schemeClr val="dk1"/>
                </a:solidFill>
              </a:rPr>
              <a:t>1319625.47</a:t>
            </a:r>
            <a:endParaRPr b="1"/>
          </a:p>
        </p:txBody>
      </p:sp>
      <p:sp>
        <p:nvSpPr>
          <p:cNvPr id="242" name="Google Shape;242;g3441ca98985_0_25"/>
          <p:cNvSpPr txBox="1"/>
          <p:nvPr/>
        </p:nvSpPr>
        <p:spPr>
          <a:xfrm>
            <a:off x="6447413" y="4910775"/>
            <a:ext cx="1350300" cy="400200"/>
          </a:xfrm>
          <a:prstGeom prst="rect">
            <a:avLst/>
          </a:prstGeom>
          <a:noFill/>
          <a:ln>
            <a:noFill/>
          </a:ln>
        </p:spPr>
        <p:txBody>
          <a:bodyPr anchorCtr="0" anchor="t" bIns="91425" lIns="91425" spcFirstLastPara="1" rIns="91425" wrap="square" tIns="91425">
            <a:spAutoFit/>
          </a:bodyPr>
          <a:lstStyle/>
          <a:p>
            <a:pPr indent="0" lvl="0" marL="0" rtl="0" algn="ctr">
              <a:lnSpc>
                <a:spcPct val="107916"/>
              </a:lnSpc>
              <a:spcBef>
                <a:spcPts val="0"/>
              </a:spcBef>
              <a:spcAft>
                <a:spcPts val="800"/>
              </a:spcAft>
              <a:buNone/>
            </a:pPr>
            <a:r>
              <a:rPr b="1" lang="es-ES">
                <a:solidFill>
                  <a:schemeClr val="dk1"/>
                </a:solidFill>
              </a:rPr>
              <a:t>695.3894</a:t>
            </a:r>
            <a:endParaRPr b="1"/>
          </a:p>
        </p:txBody>
      </p:sp>
      <p:sp>
        <p:nvSpPr>
          <p:cNvPr id="243" name="Google Shape;243;g3441ca98985_0_25"/>
          <p:cNvSpPr txBox="1"/>
          <p:nvPr/>
        </p:nvSpPr>
        <p:spPr>
          <a:xfrm>
            <a:off x="3423925" y="3081200"/>
            <a:ext cx="3262800" cy="4002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a:solidFill>
                  <a:schemeClr val="dk1"/>
                </a:solidFill>
              </a:rPr>
              <a:t>Error cuadrático medio</a:t>
            </a:r>
            <a:endParaRPr b="1"/>
          </a:p>
        </p:txBody>
      </p:sp>
      <p:sp>
        <p:nvSpPr>
          <p:cNvPr id="244" name="Google Shape;244;g3441ca98985_0_25"/>
          <p:cNvSpPr txBox="1"/>
          <p:nvPr/>
        </p:nvSpPr>
        <p:spPr>
          <a:xfrm>
            <a:off x="3576325" y="1715375"/>
            <a:ext cx="3500700" cy="4002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a:solidFill>
                  <a:schemeClr val="dk1"/>
                </a:solidFill>
              </a:rPr>
              <a:t>Coeficiente de Determinación:</a:t>
            </a:r>
            <a:endParaRPr b="1" sz="1600"/>
          </a:p>
        </p:txBody>
      </p:sp>
      <p:sp>
        <p:nvSpPr>
          <p:cNvPr id="245" name="Google Shape;245;g3441ca98985_0_25"/>
          <p:cNvSpPr txBox="1"/>
          <p:nvPr/>
        </p:nvSpPr>
        <p:spPr>
          <a:xfrm>
            <a:off x="3576325" y="4382675"/>
            <a:ext cx="2705400" cy="4002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a:solidFill>
                  <a:schemeClr val="dk1"/>
                </a:solidFill>
              </a:rPr>
              <a:t>Error absoluto medio</a:t>
            </a:r>
            <a:endParaRPr b="1"/>
          </a:p>
        </p:txBody>
      </p:sp>
      <p:sp>
        <p:nvSpPr>
          <p:cNvPr id="246" name="Google Shape;246;g3441ca98985_0_25"/>
          <p:cNvSpPr txBox="1"/>
          <p:nvPr/>
        </p:nvSpPr>
        <p:spPr>
          <a:xfrm>
            <a:off x="1179500" y="1284275"/>
            <a:ext cx="3262800" cy="4311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lang="es-ES" sz="1600">
                <a:solidFill>
                  <a:schemeClr val="dk1"/>
                </a:solidFill>
              </a:rPr>
              <a:t>sklearn.metrics</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descr="A screenshot of a computer&#10;&#10;Description automatically generated" id="251" name="Google Shape;251;p16"/>
          <p:cNvPicPr preferRelativeResize="0"/>
          <p:nvPr/>
        </p:nvPicPr>
        <p:blipFill rotWithShape="1">
          <a:blip r:embed="rId3">
            <a:alphaModFix/>
          </a:blip>
          <a:srcRect b="0" l="0" r="0" t="0"/>
          <a:stretch/>
        </p:blipFill>
        <p:spPr>
          <a:xfrm>
            <a:off x="0" y="84250"/>
            <a:ext cx="12192000" cy="6858000"/>
          </a:xfrm>
          <a:prstGeom prst="rect">
            <a:avLst/>
          </a:prstGeom>
          <a:noFill/>
          <a:ln>
            <a:noFill/>
          </a:ln>
        </p:spPr>
      </p:pic>
      <p:sp>
        <p:nvSpPr>
          <p:cNvPr id="252" name="Google Shape;252;p16"/>
          <p:cNvSpPr txBox="1"/>
          <p:nvPr/>
        </p:nvSpPr>
        <p:spPr>
          <a:xfrm>
            <a:off x="5196152" y="356600"/>
            <a:ext cx="1799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Resultados</a:t>
            </a:r>
            <a:endParaRPr sz="1800">
              <a:solidFill>
                <a:srgbClr val="A08EF1"/>
              </a:solidFill>
              <a:latin typeface="Calibri"/>
              <a:ea typeface="Calibri"/>
              <a:cs typeface="Calibri"/>
              <a:sym typeface="Calibri"/>
            </a:endParaRPr>
          </a:p>
        </p:txBody>
      </p:sp>
      <p:pic>
        <p:nvPicPr>
          <p:cNvPr id="253" name="Google Shape;253;p16"/>
          <p:cNvPicPr preferRelativeResize="0"/>
          <p:nvPr/>
        </p:nvPicPr>
        <p:blipFill rotWithShape="1">
          <a:blip r:embed="rId4">
            <a:alphaModFix/>
          </a:blip>
          <a:srcRect b="0" l="0" r="0" t="0"/>
          <a:stretch/>
        </p:blipFill>
        <p:spPr>
          <a:xfrm>
            <a:off x="8058950" y="3751825"/>
            <a:ext cx="4133049" cy="2325425"/>
          </a:xfrm>
          <a:prstGeom prst="rect">
            <a:avLst/>
          </a:prstGeom>
          <a:noFill/>
          <a:ln>
            <a:noFill/>
          </a:ln>
        </p:spPr>
      </p:pic>
      <p:sp>
        <p:nvSpPr>
          <p:cNvPr id="254" name="Google Shape;254;p16"/>
          <p:cNvSpPr txBox="1"/>
          <p:nvPr/>
        </p:nvSpPr>
        <p:spPr>
          <a:xfrm>
            <a:off x="1095175" y="994150"/>
            <a:ext cx="5043000" cy="4311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b="1" lang="es-ES" sz="1600">
                <a:solidFill>
                  <a:schemeClr val="dk1"/>
                </a:solidFill>
              </a:rPr>
              <a:t>Evaluación del rendimiento del modelo</a:t>
            </a:r>
            <a:endParaRPr sz="1800"/>
          </a:p>
        </p:txBody>
      </p:sp>
      <p:sp>
        <p:nvSpPr>
          <p:cNvPr id="255" name="Google Shape;255;p16"/>
          <p:cNvSpPr txBox="1"/>
          <p:nvPr/>
        </p:nvSpPr>
        <p:spPr>
          <a:xfrm>
            <a:off x="1287750" y="1648850"/>
            <a:ext cx="9214500" cy="6648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lang="es-ES" sz="1500">
                <a:solidFill>
                  <a:schemeClr val="dk1"/>
                </a:solidFill>
              </a:rPr>
              <a:t>Los </a:t>
            </a:r>
            <a:r>
              <a:rPr b="1" lang="es-ES" sz="1500">
                <a:solidFill>
                  <a:schemeClr val="dk1"/>
                </a:solidFill>
              </a:rPr>
              <a:t>mejores hiperparámetros</a:t>
            </a:r>
            <a:r>
              <a:rPr lang="es-ES" sz="1500">
                <a:solidFill>
                  <a:schemeClr val="dk1"/>
                </a:solidFill>
              </a:rPr>
              <a:t> del modelo seleccionado por </a:t>
            </a:r>
            <a:r>
              <a:rPr b="1" lang="es-ES" sz="1500">
                <a:solidFill>
                  <a:schemeClr val="dk1"/>
                </a:solidFill>
              </a:rPr>
              <a:t>FLAML</a:t>
            </a:r>
            <a:r>
              <a:rPr lang="es-ES" sz="1500">
                <a:solidFill>
                  <a:schemeClr val="dk1"/>
                </a:solidFill>
              </a:rPr>
              <a:t> después del proceso de optimización automática:</a:t>
            </a:r>
            <a:endParaRPr sz="1700"/>
          </a:p>
        </p:txBody>
      </p:sp>
      <p:sp>
        <p:nvSpPr>
          <p:cNvPr id="256" name="Google Shape;256;p16"/>
          <p:cNvSpPr txBox="1"/>
          <p:nvPr/>
        </p:nvSpPr>
        <p:spPr>
          <a:xfrm>
            <a:off x="1287758" y="2313650"/>
            <a:ext cx="8703600" cy="28194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0"/>
              </a:spcAft>
              <a:buNone/>
            </a:pPr>
            <a:r>
              <a:rPr i="1" lang="es-ES" sz="1500">
                <a:solidFill>
                  <a:schemeClr val="dk1"/>
                </a:solidFill>
              </a:rPr>
              <a:t> </a:t>
            </a:r>
            <a:r>
              <a:rPr b="1" lang="es-ES" sz="1500">
                <a:solidFill>
                  <a:schemeClr val="dk1"/>
                </a:solidFill>
              </a:rPr>
              <a:t>Interpretación general</a:t>
            </a:r>
            <a:endParaRPr b="1" sz="1500">
              <a:solidFill>
                <a:schemeClr val="dk1"/>
              </a:solidFill>
            </a:endParaRPr>
          </a:p>
          <a:p>
            <a:pPr indent="0" lvl="0" marL="0" rtl="0" algn="just">
              <a:lnSpc>
                <a:spcPct val="107916"/>
              </a:lnSpc>
              <a:spcBef>
                <a:spcPts val="800"/>
              </a:spcBef>
              <a:spcAft>
                <a:spcPts val="0"/>
              </a:spcAft>
              <a:buNone/>
            </a:pPr>
            <a:r>
              <a:rPr lang="es-ES" sz="1500">
                <a:solidFill>
                  <a:schemeClr val="dk1"/>
                </a:solidFill>
              </a:rPr>
              <a:t>- </a:t>
            </a:r>
            <a:r>
              <a:rPr lang="es-ES" sz="1500">
                <a:solidFill>
                  <a:schemeClr val="dk1"/>
                </a:solidFill>
              </a:rPr>
              <a:t>El modelo está configurado para aprender rápidamente </a:t>
            </a:r>
            <a:r>
              <a:rPr b="1" lang="es-ES" sz="1500">
                <a:solidFill>
                  <a:schemeClr val="dk1"/>
                </a:solidFill>
              </a:rPr>
              <a:t>(learning_rate: 0.35) </a:t>
            </a:r>
            <a:r>
              <a:rPr lang="es-ES" sz="1500">
                <a:solidFill>
                  <a:schemeClr val="dk1"/>
                </a:solidFill>
              </a:rPr>
              <a:t>y construir árboles relativamente pequeños </a:t>
            </a:r>
            <a:r>
              <a:rPr b="1" lang="es-ES" sz="1500">
                <a:solidFill>
                  <a:schemeClr val="dk1"/>
                </a:solidFill>
              </a:rPr>
              <a:t>(num_leaves: 8)</a:t>
            </a:r>
            <a:r>
              <a:rPr lang="es-ES" sz="1500">
                <a:solidFill>
                  <a:schemeClr val="dk1"/>
                </a:solidFill>
              </a:rPr>
              <a:t> con pocos datos en cada nodo </a:t>
            </a:r>
            <a:r>
              <a:rPr b="1" lang="es-ES" sz="1500">
                <a:solidFill>
                  <a:schemeClr val="dk1"/>
                </a:solidFill>
              </a:rPr>
              <a:t>(min_child_samples: 2)</a:t>
            </a:r>
            <a:r>
              <a:rPr lang="es-ES" sz="1500">
                <a:solidFill>
                  <a:schemeClr val="dk1"/>
                </a:solidFill>
              </a:rPr>
              <a:t>.</a:t>
            </a:r>
            <a:endParaRPr sz="1500">
              <a:solidFill>
                <a:schemeClr val="dk1"/>
              </a:solidFill>
            </a:endParaRPr>
          </a:p>
          <a:p>
            <a:pPr indent="0" lvl="0" marL="0" rtl="0" algn="just">
              <a:lnSpc>
                <a:spcPct val="107916"/>
              </a:lnSpc>
              <a:spcBef>
                <a:spcPts val="800"/>
              </a:spcBef>
              <a:spcAft>
                <a:spcPts val="0"/>
              </a:spcAft>
              <a:buNone/>
            </a:pPr>
            <a:r>
              <a:rPr lang="es-ES" sz="1500">
                <a:solidFill>
                  <a:schemeClr val="dk1"/>
                </a:solidFill>
              </a:rPr>
              <a:t>- El número de árboles </a:t>
            </a:r>
            <a:r>
              <a:rPr b="1" lang="es-ES" sz="1500">
                <a:solidFill>
                  <a:schemeClr val="dk1"/>
                </a:solidFill>
              </a:rPr>
              <a:t>(n_estimators: 366)</a:t>
            </a:r>
            <a:r>
              <a:rPr lang="es-ES" sz="1500">
                <a:solidFill>
                  <a:schemeClr val="dk1"/>
                </a:solidFill>
              </a:rPr>
              <a:t> sugiere que el modelo busca un equilibrio entre complejidad y rendimiento.</a:t>
            </a:r>
            <a:endParaRPr sz="1500">
              <a:solidFill>
                <a:schemeClr val="dk1"/>
              </a:solidFill>
            </a:endParaRPr>
          </a:p>
          <a:p>
            <a:pPr indent="0" lvl="0" marL="0" rtl="0" algn="just">
              <a:lnSpc>
                <a:spcPct val="107916"/>
              </a:lnSpc>
              <a:spcBef>
                <a:spcPts val="800"/>
              </a:spcBef>
              <a:spcAft>
                <a:spcPts val="0"/>
              </a:spcAft>
              <a:buNone/>
            </a:pPr>
            <a:r>
              <a:rPr lang="es-ES" sz="1500">
                <a:solidFill>
                  <a:schemeClr val="dk1"/>
                </a:solidFill>
              </a:rPr>
              <a:t>- Las regularizaciones </a:t>
            </a:r>
            <a:r>
              <a:rPr b="1" lang="es-ES" sz="1500">
                <a:solidFill>
                  <a:schemeClr val="dk1"/>
                </a:solidFill>
              </a:rPr>
              <a:t>(reg_alpha y reg_lambda) </a:t>
            </a:r>
            <a:r>
              <a:rPr lang="es-ES" sz="1500">
                <a:solidFill>
                  <a:schemeClr val="dk1"/>
                </a:solidFill>
              </a:rPr>
              <a:t>son bajas, lo que indica que el modelo no necesita mucha penalización para evitar el sobreajuste.</a:t>
            </a:r>
            <a:endParaRPr sz="1500">
              <a:solidFill>
                <a:schemeClr val="dk1"/>
              </a:solidFill>
            </a:endParaRPr>
          </a:p>
          <a:p>
            <a:pPr indent="0" lvl="0" marL="0" rtl="0" algn="just">
              <a:lnSpc>
                <a:spcPct val="107916"/>
              </a:lnSpc>
              <a:spcBef>
                <a:spcPts val="800"/>
              </a:spcBef>
              <a:spcAft>
                <a:spcPts val="800"/>
              </a:spcAft>
              <a:buNone/>
            </a:pPr>
            <a:r>
              <a:rPr lang="es-ES" sz="1500">
                <a:solidFill>
                  <a:schemeClr val="dk1"/>
                </a:solidFill>
              </a:rPr>
              <a:t>- Se usa el </a:t>
            </a:r>
            <a:r>
              <a:rPr b="1" lang="es-ES" sz="1500">
                <a:solidFill>
                  <a:schemeClr val="dk1"/>
                </a:solidFill>
              </a:rPr>
              <a:t>86.5%</a:t>
            </a:r>
            <a:r>
              <a:rPr lang="es-ES" sz="1500">
                <a:solidFill>
                  <a:schemeClr val="dk1"/>
                </a:solidFill>
              </a:rPr>
              <a:t> de las características en cada árbol </a:t>
            </a:r>
            <a:r>
              <a:rPr b="1" lang="es-ES" sz="1500">
                <a:solidFill>
                  <a:schemeClr val="dk1"/>
                </a:solidFill>
              </a:rPr>
              <a:t>(colsample_bytree),</a:t>
            </a:r>
            <a:r>
              <a:rPr lang="es-ES" sz="1500">
                <a:solidFill>
                  <a:schemeClr val="dk1"/>
                </a:solidFill>
              </a:rPr>
              <a:t> lo que ayuda a la diversidad de los árboles sin perder demasiada información.</a:t>
            </a:r>
            <a:endParaRPr sz="1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descr="A screenshot of a computer&#10;&#10;Description automatically generated" id="261" name="Google Shape;261;g3441ca98985_0_45"/>
          <p:cNvPicPr preferRelativeResize="0"/>
          <p:nvPr/>
        </p:nvPicPr>
        <p:blipFill rotWithShape="1">
          <a:blip r:embed="rId3">
            <a:alphaModFix/>
          </a:blip>
          <a:srcRect b="0" l="0" r="0" t="0"/>
          <a:stretch/>
        </p:blipFill>
        <p:spPr>
          <a:xfrm>
            <a:off x="0" y="84250"/>
            <a:ext cx="12192000" cy="6858000"/>
          </a:xfrm>
          <a:prstGeom prst="rect">
            <a:avLst/>
          </a:prstGeom>
          <a:noFill/>
          <a:ln>
            <a:noFill/>
          </a:ln>
        </p:spPr>
      </p:pic>
      <p:sp>
        <p:nvSpPr>
          <p:cNvPr id="262" name="Google Shape;262;g3441ca98985_0_45"/>
          <p:cNvSpPr txBox="1"/>
          <p:nvPr/>
        </p:nvSpPr>
        <p:spPr>
          <a:xfrm>
            <a:off x="5196152" y="356600"/>
            <a:ext cx="1799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Resultados</a:t>
            </a:r>
            <a:endParaRPr sz="1800">
              <a:solidFill>
                <a:srgbClr val="A08EF1"/>
              </a:solidFill>
              <a:latin typeface="Calibri"/>
              <a:ea typeface="Calibri"/>
              <a:cs typeface="Calibri"/>
              <a:sym typeface="Calibri"/>
            </a:endParaRPr>
          </a:p>
        </p:txBody>
      </p:sp>
      <p:pic>
        <p:nvPicPr>
          <p:cNvPr id="263" name="Google Shape;263;g3441ca98985_0_45"/>
          <p:cNvPicPr preferRelativeResize="0"/>
          <p:nvPr/>
        </p:nvPicPr>
        <p:blipFill rotWithShape="1">
          <a:blip r:embed="rId4">
            <a:alphaModFix/>
          </a:blip>
          <a:srcRect b="0" l="0" r="0" t="0"/>
          <a:stretch/>
        </p:blipFill>
        <p:spPr>
          <a:xfrm>
            <a:off x="8058950" y="3751825"/>
            <a:ext cx="4133049" cy="2325425"/>
          </a:xfrm>
          <a:prstGeom prst="rect">
            <a:avLst/>
          </a:prstGeom>
          <a:noFill/>
          <a:ln>
            <a:noFill/>
          </a:ln>
        </p:spPr>
      </p:pic>
      <p:pic>
        <p:nvPicPr>
          <p:cNvPr id="264" name="Google Shape;264;g3441ca98985_0_45"/>
          <p:cNvPicPr preferRelativeResize="0"/>
          <p:nvPr/>
        </p:nvPicPr>
        <p:blipFill>
          <a:blip r:embed="rId5">
            <a:alphaModFix/>
          </a:blip>
          <a:stretch>
            <a:fillRect/>
          </a:stretch>
        </p:blipFill>
        <p:spPr>
          <a:xfrm>
            <a:off x="2050050" y="730600"/>
            <a:ext cx="7047201" cy="5396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A screenshot of a computer&#10;&#10;Description automatically generated" id="93" name="Google Shape;93;p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94" name="Google Shape;94;p2"/>
          <p:cNvPicPr preferRelativeResize="0"/>
          <p:nvPr/>
        </p:nvPicPr>
        <p:blipFill rotWithShape="1">
          <a:blip r:embed="rId4">
            <a:alphaModFix/>
          </a:blip>
          <a:srcRect b="0" l="0" r="0" t="0"/>
          <a:stretch/>
        </p:blipFill>
        <p:spPr>
          <a:xfrm>
            <a:off x="5652792" y="2462329"/>
            <a:ext cx="6564923" cy="3614914"/>
          </a:xfrm>
          <a:prstGeom prst="rect">
            <a:avLst/>
          </a:prstGeom>
          <a:noFill/>
          <a:ln>
            <a:noFill/>
          </a:ln>
        </p:spPr>
      </p:pic>
      <p:sp>
        <p:nvSpPr>
          <p:cNvPr id="95" name="Google Shape;95;p2"/>
          <p:cNvSpPr txBox="1"/>
          <p:nvPr/>
        </p:nvSpPr>
        <p:spPr>
          <a:xfrm>
            <a:off x="1136878" y="1333891"/>
            <a:ext cx="609463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Introducción</a:t>
            </a:r>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sp>
        <p:nvSpPr>
          <p:cNvPr id="96" name="Google Shape;96;p2"/>
          <p:cNvSpPr/>
          <p:nvPr/>
        </p:nvSpPr>
        <p:spPr>
          <a:xfrm>
            <a:off x="1136879" y="1674483"/>
            <a:ext cx="7231516" cy="2962386"/>
          </a:xfrm>
          <a:prstGeom prst="rect">
            <a:avLst/>
          </a:prstGeom>
          <a:solidFill>
            <a:schemeClr val="l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97" name="Google Shape;97;p2"/>
          <p:cNvSpPr txBox="1"/>
          <p:nvPr/>
        </p:nvSpPr>
        <p:spPr>
          <a:xfrm>
            <a:off x="1136878" y="3990538"/>
            <a:ext cx="693797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chemeClr val="dk1"/>
                </a:solidFill>
                <a:latin typeface="Calibri"/>
                <a:ea typeface="Calibri"/>
                <a:cs typeface="Calibri"/>
                <a:sym typeface="Calibri"/>
              </a:rPr>
              <a:t>Palabras clave: </a:t>
            </a:r>
            <a:r>
              <a:rPr lang="es-ES" sz="1800">
                <a:solidFill>
                  <a:schemeClr val="dk1"/>
                </a:solidFill>
                <a:latin typeface="Calibri"/>
                <a:ea typeface="Calibri"/>
                <a:cs typeface="Calibri"/>
                <a:sym typeface="Calibri"/>
              </a:rPr>
              <a:t>Volatilidad de precios, Machine Learning, tendencias, toma de decisiones.</a:t>
            </a:r>
            <a:endParaRPr/>
          </a:p>
        </p:txBody>
      </p:sp>
      <p:sp>
        <p:nvSpPr>
          <p:cNvPr id="98" name="Google Shape;98;p2"/>
          <p:cNvSpPr txBox="1"/>
          <p:nvPr/>
        </p:nvSpPr>
        <p:spPr>
          <a:xfrm>
            <a:off x="1136878" y="1987954"/>
            <a:ext cx="7430347"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dk1"/>
                </a:solidFill>
                <a:latin typeface="Calibri"/>
                <a:ea typeface="Calibri"/>
                <a:cs typeface="Calibri"/>
                <a:sym typeface="Calibri"/>
              </a:rPr>
              <a:t>El sector agropecuario colombiano enfrenta grandes desafíos debido a la alta volatilidad en los precios de los productos agrícolas. Factores como oferta, demanda, clima y políticas económicas influyen directamente en la variabilidad de los precios. Para abordar este problema, se utiliza Machine Learning con modelos supervisados que permiten predecir tendencias y optimizar las decisiones en producción, comercialización y distribución de productos agropecuarios.</a:t>
            </a:r>
            <a:endParaRPr sz="1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descr="A screenshot of a computer&#10;&#10;Description automatically generated" id="269" name="Google Shape;269;g340cc337c47_2_0"/>
          <p:cNvPicPr preferRelativeResize="0"/>
          <p:nvPr/>
        </p:nvPicPr>
        <p:blipFill rotWithShape="1">
          <a:blip r:embed="rId3">
            <a:alphaModFix/>
          </a:blip>
          <a:srcRect b="0" l="0" r="0" t="0"/>
          <a:stretch/>
        </p:blipFill>
        <p:spPr>
          <a:xfrm>
            <a:off x="0" y="8050"/>
            <a:ext cx="12192000" cy="6858000"/>
          </a:xfrm>
          <a:prstGeom prst="rect">
            <a:avLst/>
          </a:prstGeom>
          <a:noFill/>
          <a:ln>
            <a:noFill/>
          </a:ln>
        </p:spPr>
      </p:pic>
      <p:pic>
        <p:nvPicPr>
          <p:cNvPr id="270" name="Google Shape;270;g340cc337c47_2_0" title="en-un-fondo-al-rededor-blanco-y-en-su-centro-un-to.png"/>
          <p:cNvPicPr preferRelativeResize="0"/>
          <p:nvPr/>
        </p:nvPicPr>
        <p:blipFill>
          <a:blip r:embed="rId4">
            <a:alphaModFix/>
          </a:blip>
          <a:stretch>
            <a:fillRect/>
          </a:stretch>
        </p:blipFill>
        <p:spPr>
          <a:xfrm>
            <a:off x="8733000" y="4180949"/>
            <a:ext cx="3442325" cy="1936776"/>
          </a:xfrm>
          <a:prstGeom prst="rect">
            <a:avLst/>
          </a:prstGeom>
          <a:noFill/>
          <a:ln>
            <a:noFill/>
          </a:ln>
        </p:spPr>
      </p:pic>
      <p:sp>
        <p:nvSpPr>
          <p:cNvPr id="271" name="Google Shape;271;g340cc337c47_2_0"/>
          <p:cNvSpPr txBox="1"/>
          <p:nvPr/>
        </p:nvSpPr>
        <p:spPr>
          <a:xfrm>
            <a:off x="3730201" y="356600"/>
            <a:ext cx="5002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Resultados sin </a:t>
            </a:r>
            <a:r>
              <a:rPr b="1" lang="es-ES" sz="1800">
                <a:solidFill>
                  <a:srgbClr val="A08EF1"/>
                </a:solidFill>
              </a:rPr>
              <a:t>eliminación</a:t>
            </a:r>
            <a:r>
              <a:rPr b="1" lang="es-ES" sz="1800">
                <a:solidFill>
                  <a:srgbClr val="A08EF1"/>
                </a:solidFill>
                <a:latin typeface="Arial"/>
                <a:ea typeface="Arial"/>
                <a:cs typeface="Arial"/>
                <a:sym typeface="Arial"/>
              </a:rPr>
              <a:t> de archivos </a:t>
            </a:r>
            <a:endParaRPr sz="1800">
              <a:solidFill>
                <a:srgbClr val="A08EF1"/>
              </a:solidFill>
              <a:latin typeface="Calibri"/>
              <a:ea typeface="Calibri"/>
              <a:cs typeface="Calibri"/>
              <a:sym typeface="Calibri"/>
            </a:endParaRPr>
          </a:p>
        </p:txBody>
      </p:sp>
      <p:pic>
        <p:nvPicPr>
          <p:cNvPr id="272" name="Google Shape;272;g340cc337c47_2_0"/>
          <p:cNvPicPr preferRelativeResize="0"/>
          <p:nvPr/>
        </p:nvPicPr>
        <p:blipFill>
          <a:blip r:embed="rId5">
            <a:alphaModFix/>
          </a:blip>
          <a:stretch>
            <a:fillRect/>
          </a:stretch>
        </p:blipFill>
        <p:spPr>
          <a:xfrm>
            <a:off x="2777951" y="838887"/>
            <a:ext cx="6636087" cy="5180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descr="A screenshot of a computer&#10;&#10;Description automatically generated" id="277" name="Google Shape;277;g3441ca98985_0_56"/>
          <p:cNvPicPr preferRelativeResize="0"/>
          <p:nvPr/>
        </p:nvPicPr>
        <p:blipFill rotWithShape="1">
          <a:blip r:embed="rId3">
            <a:alphaModFix/>
          </a:blip>
          <a:srcRect b="0" l="0" r="0" t="0"/>
          <a:stretch/>
        </p:blipFill>
        <p:spPr>
          <a:xfrm>
            <a:off x="0" y="84250"/>
            <a:ext cx="12192000" cy="6858000"/>
          </a:xfrm>
          <a:prstGeom prst="rect">
            <a:avLst/>
          </a:prstGeom>
          <a:noFill/>
          <a:ln>
            <a:noFill/>
          </a:ln>
        </p:spPr>
      </p:pic>
      <p:pic>
        <p:nvPicPr>
          <p:cNvPr id="278" name="Google Shape;278;g3441ca98985_0_56" title="en-un-fondo-al-rededor-blanco-y-en-su-centro-un-to.png"/>
          <p:cNvPicPr preferRelativeResize="0"/>
          <p:nvPr/>
        </p:nvPicPr>
        <p:blipFill>
          <a:blip r:embed="rId4">
            <a:alphaModFix/>
          </a:blip>
          <a:stretch>
            <a:fillRect/>
          </a:stretch>
        </p:blipFill>
        <p:spPr>
          <a:xfrm>
            <a:off x="9097099" y="4385800"/>
            <a:ext cx="3078225" cy="1731924"/>
          </a:xfrm>
          <a:prstGeom prst="rect">
            <a:avLst/>
          </a:prstGeom>
          <a:noFill/>
          <a:ln>
            <a:noFill/>
          </a:ln>
        </p:spPr>
      </p:pic>
      <p:sp>
        <p:nvSpPr>
          <p:cNvPr id="279" name="Google Shape;279;g3441ca98985_0_56"/>
          <p:cNvSpPr txBox="1"/>
          <p:nvPr/>
        </p:nvSpPr>
        <p:spPr>
          <a:xfrm>
            <a:off x="5196152" y="356600"/>
            <a:ext cx="1799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Resultados</a:t>
            </a:r>
            <a:endParaRPr sz="1800">
              <a:solidFill>
                <a:srgbClr val="A08EF1"/>
              </a:solidFill>
              <a:latin typeface="Calibri"/>
              <a:ea typeface="Calibri"/>
              <a:cs typeface="Calibri"/>
              <a:sym typeface="Calibri"/>
            </a:endParaRPr>
          </a:p>
        </p:txBody>
      </p:sp>
      <p:pic>
        <p:nvPicPr>
          <p:cNvPr id="280" name="Google Shape;280;g3441ca98985_0_56"/>
          <p:cNvPicPr preferRelativeResize="0"/>
          <p:nvPr/>
        </p:nvPicPr>
        <p:blipFill>
          <a:blip r:embed="rId5">
            <a:alphaModFix/>
          </a:blip>
          <a:stretch>
            <a:fillRect/>
          </a:stretch>
        </p:blipFill>
        <p:spPr>
          <a:xfrm>
            <a:off x="1722625" y="851263"/>
            <a:ext cx="8088750" cy="5155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descr="A screenshot of a computer&#10;&#10;Description automatically generated" id="285" name="Google Shape;285;p17"/>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86" name="Google Shape;286;p17" title="en-un-fondo-al-rededor-blanco-y-en-su-centro-un-to.png"/>
          <p:cNvPicPr preferRelativeResize="0"/>
          <p:nvPr/>
        </p:nvPicPr>
        <p:blipFill>
          <a:blip r:embed="rId4">
            <a:alphaModFix/>
          </a:blip>
          <a:stretch>
            <a:fillRect/>
          </a:stretch>
        </p:blipFill>
        <p:spPr>
          <a:xfrm>
            <a:off x="8194925" y="3824150"/>
            <a:ext cx="3997075" cy="2248901"/>
          </a:xfrm>
          <a:prstGeom prst="rect">
            <a:avLst/>
          </a:prstGeom>
          <a:noFill/>
          <a:ln>
            <a:noFill/>
          </a:ln>
        </p:spPr>
      </p:pic>
      <p:sp>
        <p:nvSpPr>
          <p:cNvPr id="287" name="Google Shape;287;p17"/>
          <p:cNvSpPr txBox="1"/>
          <p:nvPr/>
        </p:nvSpPr>
        <p:spPr>
          <a:xfrm>
            <a:off x="1060678" y="1105291"/>
            <a:ext cx="60945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Conclusiones</a:t>
            </a:r>
            <a:endParaRPr sz="1800">
              <a:solidFill>
                <a:srgbClr val="A08EF1"/>
              </a:solidFill>
              <a:latin typeface="Calibri"/>
              <a:ea typeface="Calibri"/>
              <a:cs typeface="Calibri"/>
              <a:sym typeface="Calibri"/>
            </a:endParaRPr>
          </a:p>
        </p:txBody>
      </p:sp>
      <p:sp>
        <p:nvSpPr>
          <p:cNvPr id="288" name="Google Shape;288;p17"/>
          <p:cNvSpPr txBox="1"/>
          <p:nvPr/>
        </p:nvSpPr>
        <p:spPr>
          <a:xfrm>
            <a:off x="484950" y="1458475"/>
            <a:ext cx="9989700" cy="35094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AutoNum type="arabicPeriod"/>
            </a:pPr>
            <a:r>
              <a:rPr b="1" lang="es-ES" sz="1800">
                <a:solidFill>
                  <a:schemeClr val="dk1"/>
                </a:solidFill>
              </a:rPr>
              <a:t>LightGBM demostró ser el modelo con mejor ajuste</a:t>
            </a:r>
            <a:r>
              <a:rPr lang="es-ES" sz="1800">
                <a:solidFill>
                  <a:schemeClr val="dk1"/>
                </a:solidFill>
              </a:rPr>
              <a:t> para predecir precios agropecuarios en Colombia.</a:t>
            </a:r>
            <a:endParaRPr sz="1800">
              <a:solidFill>
                <a:schemeClr val="dk1"/>
              </a:solidFill>
            </a:endParaRPr>
          </a:p>
          <a:p>
            <a:pPr indent="-342900" lvl="0" marL="457200" rtl="0" algn="l">
              <a:spcBef>
                <a:spcPts val="0"/>
              </a:spcBef>
              <a:spcAft>
                <a:spcPts val="0"/>
              </a:spcAft>
              <a:buClr>
                <a:schemeClr val="dk1"/>
              </a:buClr>
              <a:buSzPts val="1800"/>
              <a:buAutoNum type="arabicPeriod"/>
            </a:pPr>
            <a:r>
              <a:rPr b="1" lang="es-ES" sz="1800">
                <a:solidFill>
                  <a:schemeClr val="dk1"/>
                </a:solidFill>
              </a:rPr>
              <a:t>La limpieza y depuración de datos</a:t>
            </a:r>
            <a:r>
              <a:rPr lang="es-ES" sz="1800">
                <a:solidFill>
                  <a:schemeClr val="dk1"/>
                </a:solidFill>
              </a:rPr>
              <a:t> fueron clave para mejorar la precisión del modelo.</a:t>
            </a:r>
            <a:endParaRPr sz="1800">
              <a:solidFill>
                <a:schemeClr val="dk1"/>
              </a:solidFill>
            </a:endParaRPr>
          </a:p>
          <a:p>
            <a:pPr indent="-342900" lvl="0" marL="457200" rtl="0" algn="l">
              <a:spcBef>
                <a:spcPts val="0"/>
              </a:spcBef>
              <a:spcAft>
                <a:spcPts val="0"/>
              </a:spcAft>
              <a:buClr>
                <a:schemeClr val="dk1"/>
              </a:buClr>
              <a:buSzPts val="1800"/>
              <a:buAutoNum type="arabicPeriod"/>
            </a:pPr>
            <a:r>
              <a:rPr b="1" lang="es-ES" sz="1800">
                <a:solidFill>
                  <a:schemeClr val="dk1"/>
                </a:solidFill>
              </a:rPr>
              <a:t>Las variables más influyentes</a:t>
            </a:r>
            <a:r>
              <a:rPr lang="es-ES" sz="1800">
                <a:solidFill>
                  <a:schemeClr val="dk1"/>
                </a:solidFill>
              </a:rPr>
              <a:t> fueron producto y grupo, complementadas con factores geográficos y temporales.</a:t>
            </a:r>
            <a:endParaRPr sz="1800">
              <a:solidFill>
                <a:schemeClr val="dk1"/>
              </a:solidFill>
            </a:endParaRPr>
          </a:p>
          <a:p>
            <a:pPr indent="-342900" lvl="0" marL="457200" rtl="0" algn="l">
              <a:spcBef>
                <a:spcPts val="0"/>
              </a:spcBef>
              <a:spcAft>
                <a:spcPts val="0"/>
              </a:spcAft>
              <a:buClr>
                <a:schemeClr val="dk1"/>
              </a:buClr>
              <a:buSzPts val="1800"/>
              <a:buAutoNum type="arabicPeriod"/>
            </a:pPr>
            <a:r>
              <a:rPr b="1" lang="es-ES" sz="1800">
                <a:solidFill>
                  <a:schemeClr val="dk1"/>
                </a:solidFill>
              </a:rPr>
              <a:t>Existe potencial para incorporar nuevos datos y variables</a:t>
            </a:r>
            <a:r>
              <a:rPr lang="es-ES" sz="1800">
                <a:solidFill>
                  <a:schemeClr val="dk1"/>
                </a:solidFill>
              </a:rPr>
              <a:t> que optimicen la precisión del modelo.</a:t>
            </a:r>
            <a:endParaRPr sz="1800">
              <a:solidFill>
                <a:schemeClr val="dk1"/>
              </a:solidFill>
            </a:endParaRPr>
          </a:p>
          <a:p>
            <a:pPr indent="-342900" lvl="0" marL="457200" rtl="0" algn="l">
              <a:spcBef>
                <a:spcPts val="0"/>
              </a:spcBef>
              <a:spcAft>
                <a:spcPts val="0"/>
              </a:spcAft>
              <a:buClr>
                <a:schemeClr val="dk1"/>
              </a:buClr>
              <a:buSzPts val="1800"/>
              <a:buAutoNum type="arabicPeriod"/>
            </a:pPr>
            <a:r>
              <a:rPr b="1" lang="es-ES" sz="1800">
                <a:solidFill>
                  <a:schemeClr val="dk1"/>
                </a:solidFill>
              </a:rPr>
              <a:t>El modelo puede adaptarse</a:t>
            </a:r>
            <a:r>
              <a:rPr lang="es-ES" sz="1800">
                <a:solidFill>
                  <a:schemeClr val="dk1"/>
                </a:solidFill>
              </a:rPr>
              <a:t> a distintos escenarios económicos y climáticos con futuras mejoras</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ES" sz="1800">
                <a:solidFill>
                  <a:schemeClr val="dk1"/>
                </a:solidFill>
              </a:rPr>
              <a:t>Se hace necesario dar una </a:t>
            </a:r>
            <a:r>
              <a:rPr lang="es-ES" sz="1800">
                <a:solidFill>
                  <a:schemeClr val="dk1"/>
                </a:solidFill>
              </a:rPr>
              <a:t>revisión</a:t>
            </a:r>
            <a:r>
              <a:rPr lang="es-ES" sz="1800">
                <a:solidFill>
                  <a:schemeClr val="dk1"/>
                </a:solidFill>
              </a:rPr>
              <a:t> </a:t>
            </a:r>
            <a:r>
              <a:rPr lang="es-ES" sz="1800">
                <a:solidFill>
                  <a:schemeClr val="dk1"/>
                </a:solidFill>
              </a:rPr>
              <a:t>más</a:t>
            </a:r>
            <a:r>
              <a:rPr lang="es-ES" sz="1800">
                <a:solidFill>
                  <a:schemeClr val="dk1"/>
                </a:solidFill>
              </a:rPr>
              <a:t> profunda a la calidad de los datos, aunque el ajuste del modelo es de gran calidad, el error </a:t>
            </a:r>
            <a:r>
              <a:rPr lang="es-ES" sz="1800">
                <a:solidFill>
                  <a:schemeClr val="dk1"/>
                </a:solidFill>
              </a:rPr>
              <a:t>cuadrático</a:t>
            </a:r>
            <a:r>
              <a:rPr lang="es-ES" sz="1800">
                <a:solidFill>
                  <a:schemeClr val="dk1"/>
                </a:solidFill>
              </a:rPr>
              <a:t> medio y el error absoluto medio muestran una imprecisión a la hora de predecir los datos.</a:t>
            </a:r>
            <a:endParaRPr sz="18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descr="A screenshot of a computer&#10;&#10;Description automatically generated" id="293" name="Google Shape;293;p19"/>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94" name="Google Shape;294;p19" title="en-un-fondo-al-rededor-blanco-y-en-su-centro-un-to.png"/>
          <p:cNvPicPr preferRelativeResize="0"/>
          <p:nvPr/>
        </p:nvPicPr>
        <p:blipFill>
          <a:blip r:embed="rId4">
            <a:alphaModFix/>
          </a:blip>
          <a:stretch>
            <a:fillRect/>
          </a:stretch>
        </p:blipFill>
        <p:spPr>
          <a:xfrm>
            <a:off x="8946224" y="4321875"/>
            <a:ext cx="3244751" cy="1825626"/>
          </a:xfrm>
          <a:prstGeom prst="rect">
            <a:avLst/>
          </a:prstGeom>
          <a:noFill/>
          <a:ln>
            <a:noFill/>
          </a:ln>
        </p:spPr>
      </p:pic>
      <p:sp>
        <p:nvSpPr>
          <p:cNvPr id="295" name="Google Shape;295;p19"/>
          <p:cNvSpPr txBox="1"/>
          <p:nvPr/>
        </p:nvSpPr>
        <p:spPr>
          <a:xfrm>
            <a:off x="4725952" y="457100"/>
            <a:ext cx="20019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Líneas futuras</a:t>
            </a:r>
            <a:endParaRPr sz="1800">
              <a:solidFill>
                <a:srgbClr val="A08EF1"/>
              </a:solidFill>
              <a:latin typeface="Calibri"/>
              <a:ea typeface="Calibri"/>
              <a:cs typeface="Calibri"/>
              <a:sym typeface="Calibri"/>
            </a:endParaRPr>
          </a:p>
        </p:txBody>
      </p:sp>
      <p:sp>
        <p:nvSpPr>
          <p:cNvPr id="296" name="Google Shape;296;p19"/>
          <p:cNvSpPr txBox="1"/>
          <p:nvPr/>
        </p:nvSpPr>
        <p:spPr>
          <a:xfrm>
            <a:off x="698775" y="2028700"/>
            <a:ext cx="4698000" cy="2987700"/>
          </a:xfrm>
          <a:prstGeom prst="rect">
            <a:avLst/>
          </a:prstGeom>
          <a:noFill/>
          <a:ln>
            <a:noFill/>
          </a:ln>
        </p:spPr>
        <p:txBody>
          <a:bodyPr anchorCtr="0" anchor="t" bIns="91425" lIns="91425" spcFirstLastPara="1" rIns="91425" wrap="square" tIns="91425">
            <a:spAutoFit/>
          </a:bodyPr>
          <a:lstStyle/>
          <a:p>
            <a:pPr indent="-336550" lvl="0" marL="457200" rtl="0" algn="just">
              <a:lnSpc>
                <a:spcPct val="107916"/>
              </a:lnSpc>
              <a:spcBef>
                <a:spcPts val="1200"/>
              </a:spcBef>
              <a:spcAft>
                <a:spcPts val="0"/>
              </a:spcAft>
              <a:buClr>
                <a:schemeClr val="dk1"/>
              </a:buClr>
              <a:buSzPts val="1700"/>
              <a:buAutoNum type="arabicPeriod"/>
            </a:pPr>
            <a:r>
              <a:rPr lang="es-ES" sz="1700">
                <a:solidFill>
                  <a:schemeClr val="dk1"/>
                </a:solidFill>
              </a:rPr>
              <a:t>Incorporación de Variables Externas (Datos Exógenos)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Ampliación del Conjunto de Datos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Optimización de Algoritmos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Validación y Regularización</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Detección de Estacionalidad</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Incorporación de Técnicas de Ensemble</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Automatización del Modelo</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Interpretabilidad del Modelo</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Modelos Multi-objetivo</a:t>
            </a:r>
            <a:endParaRPr sz="1700">
              <a:solidFill>
                <a:schemeClr val="dk1"/>
              </a:solidFill>
            </a:endParaRPr>
          </a:p>
        </p:txBody>
      </p:sp>
      <p:sp>
        <p:nvSpPr>
          <p:cNvPr id="297" name="Google Shape;297;p19"/>
          <p:cNvSpPr txBox="1"/>
          <p:nvPr/>
        </p:nvSpPr>
        <p:spPr>
          <a:xfrm>
            <a:off x="1547775" y="1180250"/>
            <a:ext cx="3000000" cy="7608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1400"/>
              </a:spcBef>
              <a:spcAft>
                <a:spcPts val="400"/>
              </a:spcAft>
              <a:buNone/>
            </a:pPr>
            <a:r>
              <a:rPr b="1" lang="es-ES" sz="1800">
                <a:solidFill>
                  <a:schemeClr val="dk1"/>
                </a:solidFill>
              </a:rPr>
              <a:t>Mejoras para el Modelo Predictivo</a:t>
            </a:r>
            <a:endParaRPr b="1" sz="1900"/>
          </a:p>
        </p:txBody>
      </p:sp>
      <p:sp>
        <p:nvSpPr>
          <p:cNvPr id="298" name="Google Shape;298;p19"/>
          <p:cNvSpPr txBox="1"/>
          <p:nvPr/>
        </p:nvSpPr>
        <p:spPr>
          <a:xfrm>
            <a:off x="6397425" y="1062300"/>
            <a:ext cx="3000000" cy="7608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1400"/>
              </a:spcBef>
              <a:spcAft>
                <a:spcPts val="400"/>
              </a:spcAft>
              <a:buClr>
                <a:schemeClr val="dk1"/>
              </a:buClr>
              <a:buSzPts val="1100"/>
              <a:buFont typeface="Arial"/>
              <a:buNone/>
            </a:pPr>
            <a:r>
              <a:rPr b="1" lang="es-ES" sz="1800">
                <a:solidFill>
                  <a:schemeClr val="dk1"/>
                </a:solidFill>
              </a:rPr>
              <a:t>Posibles Usos Futuros del Modelo</a:t>
            </a:r>
            <a:endParaRPr b="1" sz="1900"/>
          </a:p>
        </p:txBody>
      </p:sp>
      <p:sp>
        <p:nvSpPr>
          <p:cNvPr id="299" name="Google Shape;299;p19"/>
          <p:cNvSpPr txBox="1"/>
          <p:nvPr/>
        </p:nvSpPr>
        <p:spPr>
          <a:xfrm>
            <a:off x="5548425" y="1823100"/>
            <a:ext cx="4698000" cy="3552600"/>
          </a:xfrm>
          <a:prstGeom prst="rect">
            <a:avLst/>
          </a:prstGeom>
          <a:noFill/>
          <a:ln>
            <a:noFill/>
          </a:ln>
        </p:spPr>
        <p:txBody>
          <a:bodyPr anchorCtr="0" anchor="t" bIns="91425" lIns="91425" spcFirstLastPara="1" rIns="91425" wrap="square" tIns="91425">
            <a:spAutoFit/>
          </a:bodyPr>
          <a:lstStyle/>
          <a:p>
            <a:pPr indent="-336550" lvl="0" marL="457200" rtl="0" algn="just">
              <a:lnSpc>
                <a:spcPct val="107916"/>
              </a:lnSpc>
              <a:spcBef>
                <a:spcPts val="1200"/>
              </a:spcBef>
              <a:spcAft>
                <a:spcPts val="0"/>
              </a:spcAft>
              <a:buClr>
                <a:schemeClr val="dk1"/>
              </a:buClr>
              <a:buSzPts val="1700"/>
              <a:buAutoNum type="arabicPeriod"/>
            </a:pPr>
            <a:r>
              <a:rPr lang="es-ES" sz="1700">
                <a:solidFill>
                  <a:schemeClr val="dk1"/>
                </a:solidFill>
              </a:rPr>
              <a:t>Optimización de Precios en Tiempo Real</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Sistemas de Recomendación</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Planificación y Gestión de Inventarios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Análisis de Riesgos para Agricultores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Modelos de Predicción para Mercado de Exportaciones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Desarrollo de Políticas Públicas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Determinación de Costos de Producción</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Predicción de Demanda Regional</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Desarrollo de Productos Financieros</a:t>
            </a:r>
            <a:endParaRPr sz="1700">
              <a:solidFill>
                <a:schemeClr val="dk1"/>
              </a:solidFill>
            </a:endParaRPr>
          </a:p>
          <a:p>
            <a:pPr indent="-336550" lvl="0" marL="457200" rtl="0" algn="just">
              <a:lnSpc>
                <a:spcPct val="107916"/>
              </a:lnSpc>
              <a:spcBef>
                <a:spcPts val="0"/>
              </a:spcBef>
              <a:spcAft>
                <a:spcPts val="0"/>
              </a:spcAft>
              <a:buClr>
                <a:schemeClr val="dk1"/>
              </a:buClr>
              <a:buSzPts val="1700"/>
              <a:buAutoNum type="arabicPeriod"/>
            </a:pPr>
            <a:r>
              <a:rPr lang="es-ES" sz="1700">
                <a:solidFill>
                  <a:schemeClr val="dk1"/>
                </a:solidFill>
              </a:rPr>
              <a:t>Integración con Internet de las Cosas (IoT)</a:t>
            </a:r>
            <a:endParaRPr sz="17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descr="A screenshot of a computer&#10;&#10;Description automatically generated" id="304" name="Google Shape;304;p20"/>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05" name="Google Shape;305;p20" title="en-un-fondo-al-rededor-blanco-y-en-su-centro-un-to.png"/>
          <p:cNvPicPr preferRelativeResize="0"/>
          <p:nvPr/>
        </p:nvPicPr>
        <p:blipFill>
          <a:blip r:embed="rId4">
            <a:alphaModFix/>
          </a:blip>
          <a:stretch>
            <a:fillRect/>
          </a:stretch>
        </p:blipFill>
        <p:spPr>
          <a:xfrm>
            <a:off x="5784799" y="2522175"/>
            <a:ext cx="6390525" cy="3595551"/>
          </a:xfrm>
          <a:prstGeom prst="rect">
            <a:avLst/>
          </a:prstGeom>
          <a:noFill/>
          <a:ln>
            <a:noFill/>
          </a:ln>
        </p:spPr>
      </p:pic>
      <p:sp>
        <p:nvSpPr>
          <p:cNvPr id="306" name="Google Shape;306;p20"/>
          <p:cNvSpPr txBox="1"/>
          <p:nvPr/>
        </p:nvSpPr>
        <p:spPr>
          <a:xfrm>
            <a:off x="1136878" y="1333891"/>
            <a:ext cx="609463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Anexos</a:t>
            </a:r>
            <a:endParaRPr sz="1800">
              <a:solidFill>
                <a:srgbClr val="A08EF1"/>
              </a:solidFill>
              <a:latin typeface="Calibri"/>
              <a:ea typeface="Calibri"/>
              <a:cs typeface="Calibri"/>
              <a:sym typeface="Calibri"/>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sp>
        <p:nvSpPr>
          <p:cNvPr id="307" name="Google Shape;307;p20"/>
          <p:cNvSpPr txBox="1"/>
          <p:nvPr/>
        </p:nvSpPr>
        <p:spPr>
          <a:xfrm>
            <a:off x="1211625" y="1672950"/>
            <a:ext cx="8400300" cy="371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s-ES" sz="1300">
                <a:solidFill>
                  <a:schemeClr val="dk1"/>
                </a:solidFill>
              </a:rPr>
              <a:t>Diapositiva: Anexos</a:t>
            </a:r>
            <a:endParaRPr b="1"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Fuentes de información y materiales complementarios del DANE</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Base de Datos:</a:t>
            </a:r>
            <a:r>
              <a:rPr lang="es-ES" sz="1100">
                <a:solidFill>
                  <a:schemeClr val="dk1"/>
                </a:solidFill>
                <a:uFill>
                  <a:noFill/>
                </a:uFill>
                <a:hlinkClick r:id="rId5">
                  <a:extLst>
                    <a:ext uri="{A12FA001-AC4F-418D-AE19-62706E023703}">
                      <ahyp:hlinkClr val="tx"/>
                    </a:ext>
                  </a:extLst>
                </a:hlinkClick>
              </a:rPr>
              <a:t> </a:t>
            </a:r>
            <a:r>
              <a:rPr lang="es-ES" sz="1100" u="sng">
                <a:solidFill>
                  <a:schemeClr val="hlink"/>
                </a:solidFill>
                <a:hlinkClick r:id="rId6"/>
              </a:rPr>
              <a:t>Microdatos DANE - Precios Agropecuarios</a:t>
            </a:r>
            <a:br>
              <a:rPr lang="es-ES" sz="1100" u="sng">
                <a:solidFill>
                  <a:schemeClr val="hlink"/>
                </a:solidFill>
                <a:hlinkClick r:id="rId7"/>
              </a:rPr>
            </a:br>
            <a:r>
              <a:rPr lang="es-ES" sz="1100">
                <a:solidFill>
                  <a:schemeClr val="dk1"/>
                </a:solidFill>
              </a:rPr>
              <a:t> 📌 Contiene los datos utilizados en el estudio sobre precios agropecuarios en Colombia.</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Diccionario de Datos:</a:t>
            </a:r>
            <a:r>
              <a:rPr lang="es-ES" sz="1100">
                <a:solidFill>
                  <a:schemeClr val="dk1"/>
                </a:solidFill>
                <a:uFill>
                  <a:noFill/>
                </a:uFill>
                <a:hlinkClick r:id="rId8">
                  <a:extLst>
                    <a:ext uri="{A12FA001-AC4F-418D-AE19-62706E023703}">
                      <ahyp:hlinkClr val="tx"/>
                    </a:ext>
                  </a:extLst>
                </a:hlinkClick>
              </a:rPr>
              <a:t> </a:t>
            </a:r>
            <a:r>
              <a:rPr lang="es-ES" sz="1100" u="sng">
                <a:solidFill>
                  <a:schemeClr val="hlink"/>
                </a:solidFill>
                <a:hlinkClick r:id="rId9"/>
              </a:rPr>
              <a:t>Microdatos DANE - Diccionario de Datos</a:t>
            </a:r>
            <a:br>
              <a:rPr lang="es-ES" sz="1100" u="sng">
                <a:solidFill>
                  <a:schemeClr val="hlink"/>
                </a:solidFill>
                <a:hlinkClick r:id="rId10"/>
              </a:rPr>
            </a:br>
            <a:r>
              <a:rPr lang="es-ES" sz="1100">
                <a:solidFill>
                  <a:schemeClr val="dk1"/>
                </a:solidFill>
              </a:rPr>
              <a:t> 📌 Explica el significado de cada variable dentro de la base de datos.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Material Relacionado:</a:t>
            </a:r>
            <a:r>
              <a:rPr lang="es-ES" sz="1100">
                <a:solidFill>
                  <a:schemeClr val="dk1"/>
                </a:solidFill>
                <a:uFill>
                  <a:noFill/>
                </a:uFill>
                <a:hlinkClick r:id="rId11">
                  <a:extLst>
                    <a:ext uri="{A12FA001-AC4F-418D-AE19-62706E023703}">
                      <ahyp:hlinkClr val="tx"/>
                    </a:ext>
                  </a:extLst>
                </a:hlinkClick>
              </a:rPr>
              <a:t> </a:t>
            </a:r>
            <a:r>
              <a:rPr lang="es-ES" sz="1100" u="sng">
                <a:solidFill>
                  <a:schemeClr val="hlink"/>
                </a:solidFill>
                <a:hlinkClick r:id="rId12"/>
              </a:rPr>
              <a:t>Microdatos DANE - Material Relacionado</a:t>
            </a:r>
            <a:br>
              <a:rPr lang="es-ES" sz="1100" u="sng">
                <a:solidFill>
                  <a:schemeClr val="hlink"/>
                </a:solidFill>
                <a:hlinkClick r:id="rId13"/>
              </a:rPr>
            </a:br>
            <a:r>
              <a:rPr lang="es-ES" sz="1100">
                <a:solidFill>
                  <a:schemeClr val="dk1"/>
                </a:solidFill>
              </a:rPr>
              <a:t> 📌 Documentos adicionales sobre la recopilación y procesamiento de datos.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Descripción Estadística:</a:t>
            </a:r>
            <a:r>
              <a:rPr lang="es-ES" sz="1100">
                <a:solidFill>
                  <a:schemeClr val="dk1"/>
                </a:solidFill>
                <a:uFill>
                  <a:noFill/>
                </a:uFill>
                <a:hlinkClick r:id="rId14">
                  <a:extLst>
                    <a:ext uri="{A12FA001-AC4F-418D-AE19-62706E023703}">
                      <ahyp:hlinkClr val="tx"/>
                    </a:ext>
                  </a:extLst>
                </a:hlinkClick>
              </a:rPr>
              <a:t> </a:t>
            </a:r>
            <a:r>
              <a:rPr lang="es-ES" sz="1100" u="sng">
                <a:solidFill>
                  <a:schemeClr val="hlink"/>
                </a:solidFill>
                <a:hlinkClick r:id="rId15"/>
              </a:rPr>
              <a:t>Microdatos DANE - Descripción del Estudio</a:t>
            </a:r>
            <a:br>
              <a:rPr lang="es-ES" sz="1100" u="sng">
                <a:solidFill>
                  <a:schemeClr val="hlink"/>
                </a:solidFill>
                <a:hlinkClick r:id="rId16"/>
              </a:rPr>
            </a:br>
            <a:r>
              <a:rPr lang="es-ES" sz="1100">
                <a:solidFill>
                  <a:schemeClr val="dk1"/>
                </a:solidFill>
              </a:rPr>
              <a:t> 📌 Explica la metodología, alcance y estructura de los datos recopilados.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ES" sz="1100">
                <a:solidFill>
                  <a:schemeClr val="dk1"/>
                </a:solidFill>
              </a:rPr>
              <a:t>✅ </a:t>
            </a:r>
            <a:r>
              <a:rPr b="1" lang="es-ES" sz="1100">
                <a:solidFill>
                  <a:schemeClr val="dk1"/>
                </a:solidFill>
              </a:rPr>
              <a:t>Estos anexos brindan transparencia y respaldo metodológico al estudio.</a:t>
            </a:r>
            <a:endParaRPr b="1" sz="1100">
              <a:solidFill>
                <a:schemeClr val="dk1"/>
              </a:solidFill>
            </a:endParaRPr>
          </a:p>
          <a:p>
            <a:pPr indent="0" lvl="0" marL="0" rtl="0" algn="l">
              <a:spcBef>
                <a:spcPts val="1200"/>
              </a:spcBef>
              <a:spcAft>
                <a:spcPts val="0"/>
              </a:spcAft>
              <a:buNone/>
            </a:pPr>
            <a:r>
              <a:t/>
            </a:r>
            <a:endParaRPr sz="18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descr="A screenshot of a computer&#10;&#10;Description automatically generated" id="312" name="Google Shape;312;g340cc337c47_3_23"/>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13" name="Google Shape;313;g340cc337c47_3_23" title="en-un-fondo-al-rededor-blanco-y-en-su-centro-un-to.png"/>
          <p:cNvPicPr preferRelativeResize="0"/>
          <p:nvPr/>
        </p:nvPicPr>
        <p:blipFill>
          <a:blip r:embed="rId4">
            <a:alphaModFix/>
          </a:blip>
          <a:stretch>
            <a:fillRect/>
          </a:stretch>
        </p:blipFill>
        <p:spPr>
          <a:xfrm>
            <a:off x="5784799" y="2522175"/>
            <a:ext cx="6390525" cy="3595551"/>
          </a:xfrm>
          <a:prstGeom prst="rect">
            <a:avLst/>
          </a:prstGeom>
          <a:noFill/>
          <a:ln>
            <a:noFill/>
          </a:ln>
        </p:spPr>
      </p:pic>
      <p:sp>
        <p:nvSpPr>
          <p:cNvPr id="314" name="Google Shape;314;g340cc337c47_3_23"/>
          <p:cNvSpPr txBox="1"/>
          <p:nvPr/>
        </p:nvSpPr>
        <p:spPr>
          <a:xfrm>
            <a:off x="1136878" y="1333891"/>
            <a:ext cx="60945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Anexos</a:t>
            </a:r>
            <a:endParaRPr sz="1800">
              <a:solidFill>
                <a:srgbClr val="A08EF1"/>
              </a:solidFill>
              <a:latin typeface="Calibri"/>
              <a:ea typeface="Calibri"/>
              <a:cs typeface="Calibri"/>
              <a:sym typeface="Calibri"/>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sp>
        <p:nvSpPr>
          <p:cNvPr id="315" name="Google Shape;315;g340cc337c47_3_23"/>
          <p:cNvSpPr txBox="1"/>
          <p:nvPr/>
        </p:nvSpPr>
        <p:spPr>
          <a:xfrm>
            <a:off x="1211625" y="1672950"/>
            <a:ext cx="8400300" cy="4921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100">
              <a:solidFill>
                <a:schemeClr val="dk1"/>
              </a:solidFill>
            </a:endParaRPr>
          </a:p>
          <a:p>
            <a:pPr indent="0" lvl="0" marL="0" rtl="0" algn="l">
              <a:lnSpc>
                <a:spcPct val="115000"/>
              </a:lnSpc>
              <a:spcBef>
                <a:spcPts val="1200"/>
              </a:spcBef>
              <a:spcAft>
                <a:spcPts val="0"/>
              </a:spcAft>
              <a:buNone/>
            </a:pPr>
            <a:r>
              <a:rPr lang="es-ES" sz="1100">
                <a:solidFill>
                  <a:schemeClr val="dk1"/>
                </a:solidFill>
              </a:rPr>
              <a:t>📊 </a:t>
            </a:r>
            <a:r>
              <a:rPr b="1" lang="es-ES" sz="1100">
                <a:solidFill>
                  <a:schemeClr val="dk1"/>
                </a:solidFill>
              </a:rPr>
              <a:t>Fuentes utilizadas para técnicas y metodologías</a:t>
            </a:r>
            <a:endParaRPr b="1" sz="1100">
              <a:solidFill>
                <a:schemeClr val="dk1"/>
              </a:solidFill>
            </a:endParaRPr>
          </a:p>
          <a:p>
            <a:pPr indent="0" lvl="0" marL="0" rtl="0" algn="l">
              <a:lnSpc>
                <a:spcPct val="115000"/>
              </a:lnSpc>
              <a:spcBef>
                <a:spcPts val="1200"/>
              </a:spcBef>
              <a:spcAft>
                <a:spcPts val="0"/>
              </a:spcAft>
              <a:buNone/>
            </a:pPr>
            <a:r>
              <a:rPr lang="es-ES" sz="1100">
                <a:solidFill>
                  <a:schemeClr val="dk1"/>
                </a:solidFill>
              </a:rPr>
              <a:t>🔗</a:t>
            </a:r>
            <a:r>
              <a:rPr lang="es-ES" sz="1100">
                <a:solidFill>
                  <a:schemeClr val="dk1"/>
                </a:solidFill>
                <a:uFill>
                  <a:noFill/>
                </a:uFill>
                <a:hlinkClick r:id="rId5">
                  <a:extLst>
                    <a:ext uri="{A12FA001-AC4F-418D-AE19-62706E023703}">
                      <ahyp:hlinkClr val="tx"/>
                    </a:ext>
                  </a:extLst>
                </a:hlinkClick>
              </a:rPr>
              <a:t> </a:t>
            </a:r>
            <a:r>
              <a:rPr b="1" lang="es-ES" sz="1100" u="sng">
                <a:solidFill>
                  <a:schemeClr val="hlink"/>
                </a:solidFill>
                <a:hlinkClick r:id="rId6"/>
              </a:rPr>
              <a:t>LightGBM - Documentación Oficial</a:t>
            </a:r>
            <a:br>
              <a:rPr b="1" lang="es-ES" sz="1100" u="sng">
                <a:solidFill>
                  <a:schemeClr val="hlink"/>
                </a:solidFill>
                <a:hlinkClick r:id="rId7"/>
              </a:rPr>
            </a:br>
            <a:r>
              <a:rPr lang="es-ES" sz="1100">
                <a:solidFill>
                  <a:schemeClr val="dk1"/>
                </a:solidFill>
              </a:rPr>
              <a:t> 📌 Información sobre el algoritmo usado para la predicción de precios.</a:t>
            </a:r>
            <a:endParaRPr sz="1100">
              <a:solidFill>
                <a:schemeClr val="dk1"/>
              </a:solidFill>
            </a:endParaRPr>
          </a:p>
          <a:p>
            <a:pPr indent="0" lvl="0" marL="0" rtl="0" algn="l">
              <a:lnSpc>
                <a:spcPct val="115000"/>
              </a:lnSpc>
              <a:spcBef>
                <a:spcPts val="1200"/>
              </a:spcBef>
              <a:spcAft>
                <a:spcPts val="0"/>
              </a:spcAft>
              <a:buNone/>
            </a:pPr>
            <a:r>
              <a:rPr lang="es-ES" sz="1100">
                <a:solidFill>
                  <a:schemeClr val="dk1"/>
                </a:solidFill>
              </a:rPr>
              <a:t>🔗</a:t>
            </a:r>
            <a:r>
              <a:rPr lang="es-ES" sz="1100">
                <a:solidFill>
                  <a:schemeClr val="dk1"/>
                </a:solidFill>
                <a:uFill>
                  <a:noFill/>
                </a:uFill>
                <a:hlinkClick r:id="rId8">
                  <a:extLst>
                    <a:ext uri="{A12FA001-AC4F-418D-AE19-62706E023703}">
                      <ahyp:hlinkClr val="tx"/>
                    </a:ext>
                  </a:extLst>
                </a:hlinkClick>
              </a:rPr>
              <a:t> </a:t>
            </a:r>
            <a:r>
              <a:rPr b="1" lang="es-ES" sz="1100" u="sng">
                <a:solidFill>
                  <a:schemeClr val="hlink"/>
                </a:solidFill>
                <a:hlinkClick r:id="rId9"/>
              </a:rPr>
              <a:t>Preprocesamiento de Datos - Scikit-Learn</a:t>
            </a:r>
            <a:br>
              <a:rPr b="1" lang="es-ES" sz="1100" u="sng">
                <a:solidFill>
                  <a:schemeClr val="hlink"/>
                </a:solidFill>
                <a:hlinkClick r:id="rId10"/>
              </a:rPr>
            </a:br>
            <a:r>
              <a:rPr lang="es-ES" sz="1100">
                <a:solidFill>
                  <a:schemeClr val="dk1"/>
                </a:solidFill>
              </a:rPr>
              <a:t> 📌 Técnicas de normalización y transformación de datos aplicadas en el modelo.</a:t>
            </a:r>
            <a:endParaRPr sz="1100">
              <a:solidFill>
                <a:schemeClr val="dk1"/>
              </a:solidFill>
            </a:endParaRPr>
          </a:p>
          <a:p>
            <a:pPr indent="0" lvl="0" marL="0" rtl="0" algn="l">
              <a:lnSpc>
                <a:spcPct val="115000"/>
              </a:lnSpc>
              <a:spcBef>
                <a:spcPts val="1200"/>
              </a:spcBef>
              <a:spcAft>
                <a:spcPts val="0"/>
              </a:spcAft>
              <a:buNone/>
            </a:pPr>
            <a:r>
              <a:rPr lang="es-ES" sz="1100">
                <a:solidFill>
                  <a:schemeClr val="dk1"/>
                </a:solidFill>
              </a:rPr>
              <a:t>🔗</a:t>
            </a:r>
            <a:r>
              <a:rPr lang="es-ES" sz="1100">
                <a:solidFill>
                  <a:schemeClr val="dk1"/>
                </a:solidFill>
                <a:uFill>
                  <a:noFill/>
                </a:uFill>
                <a:hlinkClick r:id="rId11">
                  <a:extLst>
                    <a:ext uri="{A12FA001-AC4F-418D-AE19-62706E023703}">
                      <ahyp:hlinkClr val="tx"/>
                    </a:ext>
                  </a:extLst>
                </a:hlinkClick>
              </a:rPr>
              <a:t> </a:t>
            </a:r>
            <a:r>
              <a:rPr b="1" lang="es-ES" sz="1100" u="sng">
                <a:solidFill>
                  <a:schemeClr val="hlink"/>
                </a:solidFill>
                <a:hlinkClick r:id="rId12"/>
              </a:rPr>
              <a:t>Evaluación de Modelos - Scikit-Learn Metrics</a:t>
            </a:r>
            <a:br>
              <a:rPr b="1" lang="es-ES" sz="1100" u="sng">
                <a:solidFill>
                  <a:schemeClr val="hlink"/>
                </a:solidFill>
                <a:hlinkClick r:id="rId13"/>
              </a:rPr>
            </a:br>
            <a:r>
              <a:rPr lang="es-ES" sz="1100">
                <a:solidFill>
                  <a:schemeClr val="dk1"/>
                </a:solidFill>
              </a:rPr>
              <a:t> 📌 Explicación de las métricas utilizadas para medir el desempeño del modelo.</a:t>
            </a:r>
            <a:endParaRPr sz="1100">
              <a:solidFill>
                <a:schemeClr val="dk1"/>
              </a:solidFill>
            </a:endParaRPr>
          </a:p>
          <a:p>
            <a:pPr indent="0" lvl="0" marL="0" rtl="0" algn="l">
              <a:lnSpc>
                <a:spcPct val="115000"/>
              </a:lnSpc>
              <a:spcBef>
                <a:spcPts val="1200"/>
              </a:spcBef>
              <a:spcAft>
                <a:spcPts val="0"/>
              </a:spcAft>
              <a:buNone/>
            </a:pPr>
            <a:r>
              <a:rPr lang="es-ES" sz="1100">
                <a:solidFill>
                  <a:schemeClr val="dk1"/>
                </a:solidFill>
              </a:rPr>
              <a:t>🛠 </a:t>
            </a:r>
            <a:r>
              <a:rPr b="1" lang="es-ES" sz="1100">
                <a:solidFill>
                  <a:schemeClr val="dk1"/>
                </a:solidFill>
              </a:rPr>
              <a:t>Fuentes sobre depuración y limpieza de datos</a:t>
            </a:r>
            <a:endParaRPr b="1" sz="1100">
              <a:solidFill>
                <a:schemeClr val="dk1"/>
              </a:solidFill>
            </a:endParaRPr>
          </a:p>
          <a:p>
            <a:pPr indent="0" lvl="0" marL="0" rtl="0" algn="l">
              <a:lnSpc>
                <a:spcPct val="115000"/>
              </a:lnSpc>
              <a:spcBef>
                <a:spcPts val="1200"/>
              </a:spcBef>
              <a:spcAft>
                <a:spcPts val="0"/>
              </a:spcAft>
              <a:buNone/>
            </a:pPr>
            <a:r>
              <a:rPr lang="es-ES" sz="1100">
                <a:solidFill>
                  <a:schemeClr val="dk1"/>
                </a:solidFill>
              </a:rPr>
              <a:t>🔗</a:t>
            </a:r>
            <a:r>
              <a:rPr lang="es-ES" sz="1100">
                <a:solidFill>
                  <a:schemeClr val="dk1"/>
                </a:solidFill>
                <a:uFill>
                  <a:noFill/>
                </a:uFill>
                <a:hlinkClick r:id="rId14">
                  <a:extLst>
                    <a:ext uri="{A12FA001-AC4F-418D-AE19-62706E023703}">
                      <ahyp:hlinkClr val="tx"/>
                    </a:ext>
                  </a:extLst>
                </a:hlinkClick>
              </a:rPr>
              <a:t> </a:t>
            </a:r>
            <a:r>
              <a:rPr b="1" lang="es-ES" sz="1100" u="sng">
                <a:solidFill>
                  <a:schemeClr val="hlink"/>
                </a:solidFill>
                <a:hlinkClick r:id="rId15"/>
              </a:rPr>
              <a:t>Manejo de Datos Faltantes y Outliers - Pandas</a:t>
            </a:r>
            <a:br>
              <a:rPr b="1" lang="es-ES" sz="1100" u="sng">
                <a:solidFill>
                  <a:schemeClr val="hlink"/>
                </a:solidFill>
                <a:hlinkClick r:id="rId16"/>
              </a:rPr>
            </a:br>
            <a:r>
              <a:rPr lang="es-ES" sz="1100">
                <a:solidFill>
                  <a:schemeClr val="dk1"/>
                </a:solidFill>
              </a:rPr>
              <a:t> 📌 Métodos utilizados para limpiar y completar los datos del DANE.</a:t>
            </a:r>
            <a:endParaRPr sz="1100">
              <a:solidFill>
                <a:schemeClr val="dk1"/>
              </a:solidFill>
            </a:endParaRPr>
          </a:p>
          <a:p>
            <a:pPr indent="0" lvl="0" marL="0" rtl="0" algn="l">
              <a:lnSpc>
                <a:spcPct val="115000"/>
              </a:lnSpc>
              <a:spcBef>
                <a:spcPts val="1200"/>
              </a:spcBef>
              <a:spcAft>
                <a:spcPts val="0"/>
              </a:spcAft>
              <a:buNone/>
            </a:pPr>
            <a:r>
              <a:rPr lang="es-ES" sz="1100">
                <a:solidFill>
                  <a:schemeClr val="dk1"/>
                </a:solidFill>
              </a:rPr>
              <a:t>🔗</a:t>
            </a:r>
            <a:r>
              <a:rPr lang="es-ES" sz="1100">
                <a:solidFill>
                  <a:schemeClr val="dk1"/>
                </a:solidFill>
                <a:uFill>
                  <a:noFill/>
                </a:uFill>
                <a:hlinkClick r:id="rId17">
                  <a:extLst>
                    <a:ext uri="{A12FA001-AC4F-418D-AE19-62706E023703}">
                      <ahyp:hlinkClr val="tx"/>
                    </a:ext>
                  </a:extLst>
                </a:hlinkClick>
              </a:rPr>
              <a:t> </a:t>
            </a:r>
            <a:r>
              <a:rPr b="1" lang="es-ES" sz="1100" u="sng">
                <a:solidFill>
                  <a:schemeClr val="hlink"/>
                </a:solidFill>
                <a:hlinkClick r:id="rId18"/>
              </a:rPr>
              <a:t>Detección y Corrección de Errores en Datos - Kaggle</a:t>
            </a:r>
            <a:br>
              <a:rPr b="1" lang="es-ES" sz="1100" u="sng">
                <a:solidFill>
                  <a:schemeClr val="hlink"/>
                </a:solidFill>
                <a:hlinkClick r:id="rId19"/>
              </a:rPr>
            </a:br>
            <a:r>
              <a:rPr lang="es-ES" sz="1100">
                <a:solidFill>
                  <a:schemeClr val="dk1"/>
                </a:solidFill>
              </a:rPr>
              <a:t> 📌 Estrategias para identificar errores de digitación y registros inconsistentes.</a:t>
            </a:r>
            <a:endParaRPr sz="11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a:p>
            <a:pPr indent="0" lvl="0" marL="0" rtl="0" algn="l">
              <a:lnSpc>
                <a:spcPct val="115000"/>
              </a:lnSpc>
              <a:spcBef>
                <a:spcPts val="1200"/>
              </a:spcBef>
              <a:spcAft>
                <a:spcPts val="0"/>
              </a:spcAft>
              <a:buNone/>
            </a:pPr>
            <a:r>
              <a:rPr b="1" lang="es-ES" sz="1100">
                <a:solidFill>
                  <a:schemeClr val="dk1"/>
                </a:solidFill>
              </a:rPr>
              <a:t>.</a:t>
            </a:r>
            <a:endParaRPr b="1" sz="1100">
              <a:solidFill>
                <a:schemeClr val="dk1"/>
              </a:solidFill>
            </a:endParaRPr>
          </a:p>
          <a:p>
            <a:pPr indent="0" lvl="0" marL="0" rtl="0" algn="l">
              <a:spcBef>
                <a:spcPts val="1200"/>
              </a:spcBef>
              <a:spcAft>
                <a:spcPts val="0"/>
              </a:spcAft>
              <a:buNone/>
            </a:pPr>
            <a:r>
              <a:t/>
            </a:r>
            <a:endParaRPr sz="18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descr="A screenshot of a computer&#10;&#10;Description automatically generated" id="320" name="Google Shape;320;g34421dabbfb_1_8"/>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21" name="Google Shape;321;g34421dabbfb_1_8" title="una-imagen-de-agradecimiento-en-un-fondo-al-rededo.png"/>
          <p:cNvPicPr preferRelativeResize="0"/>
          <p:nvPr/>
        </p:nvPicPr>
        <p:blipFill>
          <a:blip r:embed="rId4">
            <a:alphaModFix/>
          </a:blip>
          <a:stretch>
            <a:fillRect/>
          </a:stretch>
        </p:blipFill>
        <p:spPr>
          <a:xfrm>
            <a:off x="1764275" y="991813"/>
            <a:ext cx="8663450" cy="48743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descr="A screenshot of a computer&#10;&#10;Description automatically generated" id="103" name="Google Shape;103;p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4" name="Google Shape;104;p3"/>
          <p:cNvSpPr txBox="1"/>
          <p:nvPr/>
        </p:nvSpPr>
        <p:spPr>
          <a:xfrm>
            <a:off x="1136878" y="1333891"/>
            <a:ext cx="609463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Planteamiento del problema</a:t>
            </a:r>
            <a:endParaRPr sz="1800">
              <a:solidFill>
                <a:srgbClr val="A08EF1"/>
              </a:solidFill>
              <a:latin typeface="Calibri"/>
              <a:ea typeface="Calibri"/>
              <a:cs typeface="Calibri"/>
              <a:sym typeface="Calibri"/>
            </a:endParaRPr>
          </a:p>
        </p:txBody>
      </p:sp>
      <p:sp>
        <p:nvSpPr>
          <p:cNvPr id="105" name="Google Shape;105;p3"/>
          <p:cNvSpPr/>
          <p:nvPr/>
        </p:nvSpPr>
        <p:spPr>
          <a:xfrm>
            <a:off x="1136878" y="1913200"/>
            <a:ext cx="7231516" cy="2962386"/>
          </a:xfrm>
          <a:prstGeom prst="rect">
            <a:avLst/>
          </a:prstGeom>
          <a:solidFill>
            <a:schemeClr val="l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06" name="Google Shape;106;p3"/>
          <p:cNvSpPr txBox="1"/>
          <p:nvPr/>
        </p:nvSpPr>
        <p:spPr>
          <a:xfrm>
            <a:off x="1136877" y="4229255"/>
            <a:ext cx="693797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chemeClr val="dk1"/>
                </a:solidFill>
                <a:latin typeface="Calibri"/>
                <a:ea typeface="Calibri"/>
                <a:cs typeface="Calibri"/>
                <a:sym typeface="Calibri"/>
              </a:rPr>
              <a:t>Palabras clave: </a:t>
            </a:r>
            <a:r>
              <a:rPr lang="es-ES" sz="1800">
                <a:solidFill>
                  <a:schemeClr val="dk1"/>
                </a:solidFill>
                <a:latin typeface="Calibri"/>
                <a:ea typeface="Calibri"/>
                <a:cs typeface="Calibri"/>
                <a:sym typeface="Calibri"/>
              </a:rPr>
              <a:t>Incertidumbre, productores, comerciantes, fluctuaciones, mercado</a:t>
            </a:r>
            <a:endParaRPr sz="1800">
              <a:solidFill>
                <a:schemeClr val="dk1"/>
              </a:solidFill>
              <a:latin typeface="Calibri"/>
              <a:ea typeface="Calibri"/>
              <a:cs typeface="Calibri"/>
              <a:sym typeface="Calibri"/>
            </a:endParaRPr>
          </a:p>
        </p:txBody>
      </p:sp>
      <p:sp>
        <p:nvSpPr>
          <p:cNvPr id="107" name="Google Shape;107;p3"/>
          <p:cNvSpPr txBox="1"/>
          <p:nvPr/>
        </p:nvSpPr>
        <p:spPr>
          <a:xfrm>
            <a:off x="1136877" y="1742534"/>
            <a:ext cx="7430400" cy="2755200"/>
          </a:xfrm>
          <a:prstGeom prst="rect">
            <a:avLst/>
          </a:prstGeom>
          <a:noFill/>
          <a:ln>
            <a:noFill/>
          </a:ln>
        </p:spPr>
        <p:txBody>
          <a:bodyPr anchorCtr="0" anchor="t" bIns="45700" lIns="91425" spcFirstLastPara="1" rIns="91425" wrap="square" tIns="45700">
            <a:spAutoFit/>
          </a:bodyPr>
          <a:lstStyle/>
          <a:p>
            <a:pPr indent="-336550" lvl="0" marL="457200" rtl="0" algn="l">
              <a:spcBef>
                <a:spcPts val="0"/>
              </a:spcBef>
              <a:spcAft>
                <a:spcPts val="0"/>
              </a:spcAft>
              <a:buClr>
                <a:schemeClr val="dk1"/>
              </a:buClr>
              <a:buSzPts val="1700"/>
              <a:buChar char="●"/>
            </a:pPr>
            <a:r>
              <a:rPr b="1" lang="es-ES" sz="1700">
                <a:solidFill>
                  <a:schemeClr val="dk1"/>
                </a:solidFill>
              </a:rPr>
              <a:t>Falta de herramientas predictivas en el sector agropecuario</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Incertidumbre en productores y comerciantes</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Afectación en planificación y rentabilidad</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Fluctuaciones imprevistas en los precios</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Pérdidas económicas y desabastecimiento del mercado</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Modelo basado en datos históricos</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Reducción de la incertidumbre</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Previsión de tendencias</a:t>
            </a:r>
            <a:endParaRPr b="1" sz="1700">
              <a:solidFill>
                <a:schemeClr val="dk1"/>
              </a:solidFill>
            </a:endParaRPr>
          </a:p>
          <a:p>
            <a:pPr indent="-336550" lvl="0" marL="457200" rtl="0" algn="l">
              <a:spcBef>
                <a:spcPts val="0"/>
              </a:spcBef>
              <a:spcAft>
                <a:spcPts val="0"/>
              </a:spcAft>
              <a:buClr>
                <a:schemeClr val="dk1"/>
              </a:buClr>
              <a:buSzPts val="1700"/>
              <a:buChar char="●"/>
            </a:pPr>
            <a:r>
              <a:rPr b="1" lang="es-ES" sz="1700">
                <a:solidFill>
                  <a:schemeClr val="dk1"/>
                </a:solidFill>
              </a:rPr>
              <a:t>Mejora de la estabilidad económica del sector</a:t>
            </a:r>
            <a:endParaRPr b="1" sz="1700">
              <a:solidFill>
                <a:schemeClr val="dk1"/>
              </a:solidFill>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pic>
        <p:nvPicPr>
          <p:cNvPr id="108" name="Google Shape;108;p3" title="crea-una-imagen-futurista-con--fondo-blanco-al-red.png"/>
          <p:cNvPicPr preferRelativeResize="0"/>
          <p:nvPr/>
        </p:nvPicPr>
        <p:blipFill>
          <a:blip r:embed="rId4">
            <a:alphaModFix/>
          </a:blip>
          <a:stretch>
            <a:fillRect/>
          </a:stretch>
        </p:blipFill>
        <p:spPr>
          <a:xfrm>
            <a:off x="6926864" y="3125025"/>
            <a:ext cx="5265137" cy="29623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descr="A screenshot of a computer&#10;&#10;Description automatically generated" id="113" name="Google Shape;113;p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4" name="Google Shape;114;p5"/>
          <p:cNvSpPr txBox="1"/>
          <p:nvPr/>
        </p:nvSpPr>
        <p:spPr>
          <a:xfrm>
            <a:off x="1136878" y="1333891"/>
            <a:ext cx="609463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Justificación </a:t>
            </a:r>
            <a:endParaRPr sz="1800">
              <a:solidFill>
                <a:srgbClr val="A08EF1"/>
              </a:solidFill>
              <a:latin typeface="Calibri"/>
              <a:ea typeface="Calibri"/>
              <a:cs typeface="Calibri"/>
              <a:sym typeface="Calibri"/>
            </a:endParaRPr>
          </a:p>
        </p:txBody>
      </p:sp>
      <p:pic>
        <p:nvPicPr>
          <p:cNvPr id="115" name="Google Shape;115;p5"/>
          <p:cNvPicPr preferRelativeResize="0"/>
          <p:nvPr/>
        </p:nvPicPr>
        <p:blipFill rotWithShape="1">
          <a:blip r:embed="rId4">
            <a:alphaModFix/>
          </a:blip>
          <a:srcRect b="0" l="0" r="0" t="0"/>
          <a:stretch/>
        </p:blipFill>
        <p:spPr>
          <a:xfrm>
            <a:off x="7789352" y="3598400"/>
            <a:ext cx="4388576" cy="2469174"/>
          </a:xfrm>
          <a:prstGeom prst="rect">
            <a:avLst/>
          </a:prstGeom>
          <a:noFill/>
          <a:ln>
            <a:noFill/>
          </a:ln>
        </p:spPr>
      </p:pic>
      <p:sp>
        <p:nvSpPr>
          <p:cNvPr id="116" name="Google Shape;116;p5"/>
          <p:cNvSpPr/>
          <p:nvPr/>
        </p:nvSpPr>
        <p:spPr>
          <a:xfrm>
            <a:off x="3199678" y="1924428"/>
            <a:ext cx="8077922" cy="2170930"/>
          </a:xfrm>
          <a:prstGeom prst="rect">
            <a:avLst/>
          </a:prstGeom>
          <a:solidFill>
            <a:schemeClr val="l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17" name="Google Shape;117;p5"/>
          <p:cNvSpPr txBox="1"/>
          <p:nvPr/>
        </p:nvSpPr>
        <p:spPr>
          <a:xfrm>
            <a:off x="1136876" y="1985749"/>
            <a:ext cx="6720000" cy="45099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Clr>
                <a:schemeClr val="dk1"/>
              </a:buClr>
              <a:buSzPts val="1100"/>
              <a:buFont typeface="Arial"/>
              <a:buNone/>
            </a:pPr>
            <a:r>
              <a:rPr lang="es-ES" sz="1900">
                <a:solidFill>
                  <a:schemeClr val="dk1"/>
                </a:solidFill>
              </a:rPr>
              <a:t>Este estudio justifica la implementación de modelos de Machine Learning, específicamente LightGBM, como herramientas clave para analizar la variabilidad de los precios agropecuarios en Colombia. El uso de modelos supervisados permite identificar patrones y tendencias en los datos históricos del DANE, optimizando la predicción de precios y facilitando la toma de decisiones estratégicas en el sector agropecuario. La combinación de estas técnicas garantiza un análisis robusto y confiable de los factores que influyen en la comercialización de productos agrícolas, proporcionando una solución efectiva para mejorar la planificación y reducir la incertidumbre en el mercado.</a:t>
            </a:r>
            <a:br>
              <a:rPr lang="es-ES" sz="1900">
                <a:solidFill>
                  <a:schemeClr val="dk1"/>
                </a:solidFill>
              </a:rPr>
            </a:br>
            <a:endParaRPr b="1" sz="3100">
              <a:solidFill>
                <a:schemeClr val="dk1"/>
              </a:solidFill>
            </a:endParaRPr>
          </a:p>
          <a:p>
            <a:pPr indent="0" lvl="0" marL="0" marR="0" rtl="0" algn="l">
              <a:spcBef>
                <a:spcPts val="120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descr="A screenshot of a computer&#10;&#10;Description automatically generated" id="122" name="Google Shape;122;p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23" name="Google Shape;123;p4"/>
          <p:cNvSpPr txBox="1"/>
          <p:nvPr/>
        </p:nvSpPr>
        <p:spPr>
          <a:xfrm>
            <a:off x="1136878" y="1105291"/>
            <a:ext cx="60945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Objetivo general y objetivos específicos </a:t>
            </a:r>
            <a:endParaRPr sz="1800">
              <a:solidFill>
                <a:srgbClr val="A08EF1"/>
              </a:solidFill>
              <a:latin typeface="Calibri"/>
              <a:ea typeface="Calibri"/>
              <a:cs typeface="Calibri"/>
              <a:sym typeface="Calibri"/>
            </a:endParaRPr>
          </a:p>
        </p:txBody>
      </p:sp>
      <p:pic>
        <p:nvPicPr>
          <p:cNvPr id="124" name="Google Shape;124;p4"/>
          <p:cNvPicPr preferRelativeResize="0"/>
          <p:nvPr/>
        </p:nvPicPr>
        <p:blipFill rotWithShape="1">
          <a:blip r:embed="rId4">
            <a:alphaModFix/>
          </a:blip>
          <a:srcRect b="0" l="0" r="0" t="0"/>
          <a:stretch/>
        </p:blipFill>
        <p:spPr>
          <a:xfrm>
            <a:off x="5739627" y="2382918"/>
            <a:ext cx="6438305" cy="3622431"/>
          </a:xfrm>
          <a:prstGeom prst="rect">
            <a:avLst/>
          </a:prstGeom>
          <a:noFill/>
          <a:ln>
            <a:noFill/>
          </a:ln>
        </p:spPr>
      </p:pic>
      <p:sp>
        <p:nvSpPr>
          <p:cNvPr id="125" name="Google Shape;125;p4"/>
          <p:cNvSpPr/>
          <p:nvPr/>
        </p:nvSpPr>
        <p:spPr>
          <a:xfrm>
            <a:off x="1136878" y="1703223"/>
            <a:ext cx="7231516" cy="3804153"/>
          </a:xfrm>
          <a:prstGeom prst="rect">
            <a:avLst/>
          </a:prstGeom>
          <a:solidFill>
            <a:schemeClr val="l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26" name="Google Shape;126;p4"/>
          <p:cNvSpPr txBox="1"/>
          <p:nvPr/>
        </p:nvSpPr>
        <p:spPr>
          <a:xfrm>
            <a:off x="1136877" y="4861045"/>
            <a:ext cx="693797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chemeClr val="dk1"/>
                </a:solidFill>
                <a:latin typeface="Calibri"/>
                <a:ea typeface="Calibri"/>
                <a:cs typeface="Calibri"/>
                <a:sym typeface="Calibri"/>
              </a:rPr>
              <a:t>Palabras clave: </a:t>
            </a:r>
            <a:r>
              <a:rPr lang="es-ES" sz="1800">
                <a:solidFill>
                  <a:schemeClr val="dk1"/>
                </a:solidFill>
                <a:latin typeface="Calibri"/>
                <a:ea typeface="Calibri"/>
                <a:cs typeface="Calibri"/>
                <a:sym typeface="Calibri"/>
              </a:rPr>
              <a:t>Modelo predictivo, Machine Learning, regresión supervisada, LightGBM, regresión lineal, toma de decisiones, optimización, métricas de desempeño, análisis de datos.</a:t>
            </a:r>
            <a:endParaRPr/>
          </a:p>
        </p:txBody>
      </p:sp>
      <p:sp>
        <p:nvSpPr>
          <p:cNvPr id="127" name="Google Shape;127;p4"/>
          <p:cNvSpPr txBox="1"/>
          <p:nvPr/>
        </p:nvSpPr>
        <p:spPr>
          <a:xfrm>
            <a:off x="1136877" y="1596538"/>
            <a:ext cx="7430400" cy="3694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chemeClr val="dk1"/>
                </a:solidFill>
                <a:latin typeface="Calibri"/>
                <a:ea typeface="Calibri"/>
                <a:cs typeface="Calibri"/>
                <a:sym typeface="Calibri"/>
              </a:rPr>
              <a:t>Objetivo General:</a:t>
            </a:r>
            <a:r>
              <a:rPr lang="es-ES" sz="1800">
                <a:solidFill>
                  <a:schemeClr val="dk1"/>
                </a:solidFill>
                <a:latin typeface="Calibri"/>
                <a:ea typeface="Calibri"/>
                <a:cs typeface="Calibri"/>
                <a:sym typeface="Calibri"/>
              </a:rPr>
              <a:t> Desarrollar un modelo predictivo basado en técnicas de Machine Learning que permita analizar la evolución de los precios agropecuarios en Colombia entre 2013 y 2021.</a:t>
            </a:r>
            <a:br>
              <a:rPr lang="es-E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b="1" lang="es-ES" sz="1800">
                <a:solidFill>
                  <a:schemeClr val="dk1"/>
                </a:solidFill>
                <a:latin typeface="Calibri"/>
                <a:ea typeface="Calibri"/>
                <a:cs typeface="Calibri"/>
                <a:sym typeface="Calibri"/>
              </a:rPr>
              <a:t>Objetivos Específicos</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Arial"/>
              <a:buChar char="•"/>
            </a:pPr>
            <a:r>
              <a:rPr lang="es-ES" sz="1800">
                <a:solidFill>
                  <a:schemeClr val="dk1"/>
                </a:solidFill>
                <a:latin typeface="Calibri"/>
                <a:ea typeface="Calibri"/>
                <a:cs typeface="Calibri"/>
                <a:sym typeface="Calibri"/>
              </a:rPr>
              <a:t>Recolectar, depurar y estandarizar datos históricos de precios agropecuarios en Colombia, asegurando su calidad y consistencia.</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Arial"/>
              <a:buChar char="•"/>
            </a:pPr>
            <a:r>
              <a:rPr lang="es-ES" sz="1800">
                <a:solidFill>
                  <a:schemeClr val="dk1"/>
                </a:solidFill>
                <a:latin typeface="Calibri"/>
                <a:ea typeface="Calibri"/>
                <a:cs typeface="Calibri"/>
                <a:sym typeface="Calibri"/>
              </a:rPr>
              <a:t>Seleccionar e implementar el modelo de Machine Learning supervisado con el mejor rendimiento para el conjunto de datos"</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Arial"/>
              <a:buChar char="•"/>
            </a:pPr>
            <a:r>
              <a:rPr lang="es-ES" sz="1800">
                <a:solidFill>
                  <a:schemeClr val="dk1"/>
                </a:solidFill>
                <a:latin typeface="Calibri"/>
                <a:ea typeface="Calibri"/>
                <a:cs typeface="Calibri"/>
                <a:sym typeface="Calibri"/>
              </a:rPr>
              <a:t>Evaluar la precisión, el ajuste y aplicabilidad del modelo predictivo para la estimación de tendencias futuras.</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br>
              <a:rPr lang="es-E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descr="A screenshot of a computer&#10;&#10;Description automatically generated" id="132" name="Google Shape;132;p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33" name="Google Shape;133;p6"/>
          <p:cNvSpPr txBox="1"/>
          <p:nvPr/>
        </p:nvSpPr>
        <p:spPr>
          <a:xfrm>
            <a:off x="1136878" y="1333891"/>
            <a:ext cx="609463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Alcance </a:t>
            </a:r>
            <a:endParaRPr sz="1800">
              <a:solidFill>
                <a:srgbClr val="A08EF1"/>
              </a:solidFill>
              <a:latin typeface="Calibri"/>
              <a:ea typeface="Calibri"/>
              <a:cs typeface="Calibri"/>
              <a:sym typeface="Calibri"/>
            </a:endParaRPr>
          </a:p>
        </p:txBody>
      </p:sp>
      <p:sp>
        <p:nvSpPr>
          <p:cNvPr id="134" name="Google Shape;134;p6"/>
          <p:cNvSpPr/>
          <p:nvPr/>
        </p:nvSpPr>
        <p:spPr>
          <a:xfrm>
            <a:off x="3199678" y="1924428"/>
            <a:ext cx="8077922" cy="2170930"/>
          </a:xfrm>
          <a:prstGeom prst="rect">
            <a:avLst/>
          </a:prstGeom>
          <a:solidFill>
            <a:schemeClr val="l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id="135" name="Google Shape;135;p6"/>
          <p:cNvPicPr preferRelativeResize="0"/>
          <p:nvPr/>
        </p:nvPicPr>
        <p:blipFill rotWithShape="1">
          <a:blip r:embed="rId4">
            <a:alphaModFix/>
          </a:blip>
          <a:srcRect b="0" l="0" r="0" t="0"/>
          <a:stretch/>
        </p:blipFill>
        <p:spPr>
          <a:xfrm>
            <a:off x="6134387" y="2672862"/>
            <a:ext cx="6057613" cy="3408240"/>
          </a:xfrm>
          <a:prstGeom prst="rect">
            <a:avLst/>
          </a:prstGeom>
          <a:noFill/>
          <a:ln>
            <a:noFill/>
          </a:ln>
        </p:spPr>
      </p:pic>
      <p:sp>
        <p:nvSpPr>
          <p:cNvPr id="136" name="Google Shape;136;p6"/>
          <p:cNvSpPr/>
          <p:nvPr/>
        </p:nvSpPr>
        <p:spPr>
          <a:xfrm>
            <a:off x="3825691" y="1825016"/>
            <a:ext cx="7451909" cy="2789187"/>
          </a:xfrm>
          <a:prstGeom prst="rect">
            <a:avLst/>
          </a:prstGeom>
          <a:solidFill>
            <a:schemeClr val="lt1">
              <a:alpha val="65882"/>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37" name="Google Shape;137;p6"/>
          <p:cNvSpPr txBox="1"/>
          <p:nvPr/>
        </p:nvSpPr>
        <p:spPr>
          <a:xfrm>
            <a:off x="1246353" y="1765545"/>
            <a:ext cx="9962400" cy="2586000"/>
          </a:xfrm>
          <a:prstGeom prst="rect">
            <a:avLst/>
          </a:prstGeom>
          <a:noFill/>
          <a:ln>
            <a:noFill/>
          </a:ln>
        </p:spPr>
        <p:txBody>
          <a:bodyPr anchorCtr="0" anchor="t" bIns="45700" lIns="91425" spcFirstLastPara="1" rIns="91425" wrap="square" tIns="45700">
            <a:spAutoFit/>
          </a:bodyPr>
          <a:lstStyle/>
          <a:p>
            <a:pPr indent="-342900" lvl="0" marL="457200" rtl="0" algn="l">
              <a:spcBef>
                <a:spcPts val="0"/>
              </a:spcBef>
              <a:spcAft>
                <a:spcPts val="0"/>
              </a:spcAft>
              <a:buClr>
                <a:schemeClr val="dk1"/>
              </a:buClr>
              <a:buSzPts val="1800"/>
              <a:buFont typeface="Calibri"/>
              <a:buChar char="●"/>
            </a:pPr>
            <a:r>
              <a:rPr lang="es-ES" sz="1800">
                <a:solidFill>
                  <a:schemeClr val="dk1"/>
                </a:solidFill>
                <a:latin typeface="Calibri"/>
                <a:ea typeface="Calibri"/>
                <a:cs typeface="Calibri"/>
                <a:sym typeface="Calibri"/>
              </a:rPr>
              <a:t>Este estudio emplea modelos supervisados de Machine Learning, como LightGBM, para predecir los precios agropecuarios en Colombia (2013-2021) con datos del DANE.</a:t>
            </a:r>
            <a:endParaRPr sz="18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s-ES" sz="1800">
                <a:solidFill>
                  <a:schemeClr val="dk1"/>
                </a:solidFill>
                <a:latin typeface="Calibri"/>
                <a:ea typeface="Calibri"/>
                <a:cs typeface="Calibri"/>
                <a:sym typeface="Calibri"/>
              </a:rPr>
              <a:t>Se optimizan hiperparámetros y se aplican técnicas de limpieza para mejorar la precisión del modelo.</a:t>
            </a:r>
            <a:endParaRPr sz="18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s-ES" sz="1800">
                <a:solidFill>
                  <a:schemeClr val="dk1"/>
                </a:solidFill>
                <a:latin typeface="Calibri"/>
                <a:ea typeface="Calibri"/>
                <a:cs typeface="Calibri"/>
                <a:sym typeface="Calibri"/>
              </a:rPr>
              <a:t>La evaluación se realiza con métricas como MSE y R², garantizando predicciones confiables.</a:t>
            </a:r>
            <a:endParaRPr sz="18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s-ES" sz="1800">
                <a:solidFill>
                  <a:schemeClr val="dk1"/>
                </a:solidFill>
                <a:latin typeface="Calibri"/>
                <a:ea typeface="Calibri"/>
                <a:cs typeface="Calibri"/>
                <a:sym typeface="Calibri"/>
              </a:rPr>
              <a:t>Como se propone incluir más variables en futuras investigaciones para mejorar la precisión ante cambios económicos y climáticos.</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 name="Google Shape;138;p6"/>
          <p:cNvSpPr/>
          <p:nvPr/>
        </p:nvSpPr>
        <p:spPr>
          <a:xfrm>
            <a:off x="5908431" y="4967964"/>
            <a:ext cx="1330208" cy="646331"/>
          </a:xfrm>
          <a:prstGeom prst="rect">
            <a:avLst/>
          </a:prstGeom>
          <a:solidFill>
            <a:schemeClr val="l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p6"/>
          <p:cNvSpPr txBox="1"/>
          <p:nvPr/>
        </p:nvSpPr>
        <p:spPr>
          <a:xfrm>
            <a:off x="1246339" y="4972470"/>
            <a:ext cx="693797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chemeClr val="dk1"/>
                </a:solidFill>
                <a:latin typeface="Calibri"/>
                <a:ea typeface="Calibri"/>
                <a:cs typeface="Calibri"/>
                <a:sym typeface="Calibri"/>
              </a:rPr>
              <a:t>Palabras clave: </a:t>
            </a:r>
            <a:r>
              <a:rPr lang="es-ES" sz="1800">
                <a:solidFill>
                  <a:schemeClr val="dk1"/>
                </a:solidFill>
                <a:latin typeface="Calibri"/>
                <a:ea typeface="Calibri"/>
                <a:cs typeface="Calibri"/>
                <a:sym typeface="Calibri"/>
              </a:rPr>
              <a:t>Análisis de datos, Machine Learning, LightGBM, regresión supervisada, optimización, predicción de precios.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descr="A screenshot of a computer&#10;&#10;Description automatically generated" id="144" name="Google Shape;144;p7"/>
          <p:cNvPicPr preferRelativeResize="0"/>
          <p:nvPr/>
        </p:nvPicPr>
        <p:blipFill rotWithShape="1">
          <a:blip r:embed="rId3">
            <a:alphaModFix/>
          </a:blip>
          <a:srcRect b="0" l="0" r="0" t="0"/>
          <a:stretch/>
        </p:blipFill>
        <p:spPr>
          <a:xfrm>
            <a:off x="134800" y="0"/>
            <a:ext cx="12192000" cy="6858000"/>
          </a:xfrm>
          <a:prstGeom prst="rect">
            <a:avLst/>
          </a:prstGeom>
          <a:noFill/>
          <a:ln>
            <a:noFill/>
          </a:ln>
        </p:spPr>
      </p:pic>
      <p:sp>
        <p:nvSpPr>
          <p:cNvPr id="145" name="Google Shape;145;p7"/>
          <p:cNvSpPr txBox="1"/>
          <p:nvPr/>
        </p:nvSpPr>
        <p:spPr>
          <a:xfrm>
            <a:off x="5069850" y="457700"/>
            <a:ext cx="20523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Metodología</a:t>
            </a:r>
            <a:endParaRPr b="1" sz="1800">
              <a:solidFill>
                <a:srgbClr val="A08EF1"/>
              </a:solidFill>
              <a:latin typeface="Arial"/>
              <a:ea typeface="Arial"/>
              <a:cs typeface="Arial"/>
              <a:sym typeface="Arial"/>
            </a:endParaRPr>
          </a:p>
        </p:txBody>
      </p:sp>
      <p:sp>
        <p:nvSpPr>
          <p:cNvPr id="146" name="Google Shape;146;p7"/>
          <p:cNvSpPr txBox="1"/>
          <p:nvPr/>
        </p:nvSpPr>
        <p:spPr>
          <a:xfrm>
            <a:off x="668875" y="2016050"/>
            <a:ext cx="5960100" cy="3478800"/>
          </a:xfrm>
          <a:prstGeom prst="rect">
            <a:avLst/>
          </a:prstGeom>
          <a:noFill/>
          <a:ln>
            <a:noFill/>
          </a:ln>
        </p:spPr>
        <p:txBody>
          <a:bodyPr anchorCtr="0" anchor="t" bIns="91425" lIns="91425" spcFirstLastPara="1" rIns="91425" wrap="square" tIns="91425">
            <a:spAutoFit/>
          </a:bodyPr>
          <a:lstStyle/>
          <a:p>
            <a:pPr indent="-336550" lvl="0" marL="457200" rtl="0" algn="just">
              <a:spcBef>
                <a:spcPts val="1200"/>
              </a:spcBef>
              <a:spcAft>
                <a:spcPts val="0"/>
              </a:spcAft>
              <a:buClr>
                <a:schemeClr val="dk1"/>
              </a:buClr>
              <a:buSzPts val="1700"/>
              <a:buAutoNum type="arabicPeriod"/>
            </a:pPr>
            <a:r>
              <a:rPr b="1" lang="es-ES" sz="1700">
                <a:solidFill>
                  <a:schemeClr val="dk1"/>
                </a:solidFill>
              </a:rPr>
              <a:t>Obtención y carga de datos</a:t>
            </a:r>
            <a:endParaRPr b="1" sz="1700">
              <a:solidFill>
                <a:schemeClr val="dk1"/>
              </a:solidFill>
            </a:endParaRPr>
          </a:p>
          <a:p>
            <a:pPr indent="0" lvl="0" marL="0" rtl="0" algn="just">
              <a:spcBef>
                <a:spcPts val="1200"/>
              </a:spcBef>
              <a:spcAft>
                <a:spcPts val="0"/>
              </a:spcAft>
              <a:buNone/>
            </a:pPr>
            <a:r>
              <a:t/>
            </a:r>
            <a:endParaRPr b="1" sz="1700">
              <a:solidFill>
                <a:schemeClr val="dk1"/>
              </a:solidFill>
            </a:endParaRPr>
          </a:p>
          <a:p>
            <a:pPr indent="-336550" lvl="0" marL="457200" rtl="0" algn="just">
              <a:spcBef>
                <a:spcPts val="0"/>
              </a:spcBef>
              <a:spcAft>
                <a:spcPts val="0"/>
              </a:spcAft>
              <a:buClr>
                <a:schemeClr val="dk1"/>
              </a:buClr>
              <a:buSzPts val="1700"/>
              <a:buAutoNum type="arabicPeriod"/>
            </a:pPr>
            <a:r>
              <a:rPr b="1" lang="es-ES" sz="1700">
                <a:solidFill>
                  <a:schemeClr val="dk1"/>
                </a:solidFill>
              </a:rPr>
              <a:t>Limpieza y preprocesamiento de datos</a:t>
            </a:r>
            <a:endParaRPr sz="1700">
              <a:solidFill>
                <a:schemeClr val="dk1"/>
              </a:solidFill>
            </a:endParaRPr>
          </a:p>
          <a:p>
            <a:pPr indent="0" lvl="0" marL="914400" rtl="0" algn="just">
              <a:spcBef>
                <a:spcPts val="0"/>
              </a:spcBef>
              <a:spcAft>
                <a:spcPts val="0"/>
              </a:spcAft>
              <a:buNone/>
            </a:pPr>
            <a:r>
              <a:t/>
            </a:r>
            <a:endParaRPr sz="1700">
              <a:solidFill>
                <a:schemeClr val="dk1"/>
              </a:solidFill>
            </a:endParaRPr>
          </a:p>
          <a:p>
            <a:pPr indent="-336550" lvl="0" marL="457200" rtl="0" algn="just">
              <a:spcBef>
                <a:spcPts val="0"/>
              </a:spcBef>
              <a:spcAft>
                <a:spcPts val="0"/>
              </a:spcAft>
              <a:buClr>
                <a:schemeClr val="dk1"/>
              </a:buClr>
              <a:buSzPts val="1700"/>
              <a:buAutoNum type="arabicPeriod"/>
            </a:pPr>
            <a:r>
              <a:rPr b="1" lang="es-ES" sz="1700">
                <a:solidFill>
                  <a:schemeClr val="dk1"/>
                </a:solidFill>
              </a:rPr>
              <a:t>Análisis exploratorio de datos (EDA)</a:t>
            </a:r>
            <a:endParaRPr sz="1700">
              <a:solidFill>
                <a:schemeClr val="dk1"/>
              </a:solidFill>
            </a:endParaRPr>
          </a:p>
          <a:p>
            <a:pPr indent="0" lvl="0" marL="914400" rtl="0" algn="just">
              <a:spcBef>
                <a:spcPts val="0"/>
              </a:spcBef>
              <a:spcAft>
                <a:spcPts val="0"/>
              </a:spcAft>
              <a:buNone/>
            </a:pPr>
            <a:r>
              <a:t/>
            </a:r>
            <a:endParaRPr sz="1700">
              <a:solidFill>
                <a:schemeClr val="dk1"/>
              </a:solidFill>
            </a:endParaRPr>
          </a:p>
          <a:p>
            <a:pPr indent="-336550" lvl="0" marL="457200" rtl="0" algn="just">
              <a:spcBef>
                <a:spcPts val="0"/>
              </a:spcBef>
              <a:spcAft>
                <a:spcPts val="0"/>
              </a:spcAft>
              <a:buClr>
                <a:schemeClr val="dk1"/>
              </a:buClr>
              <a:buSzPts val="1700"/>
              <a:buAutoNum type="arabicPeriod"/>
            </a:pPr>
            <a:r>
              <a:rPr b="1" lang="es-ES" sz="1700">
                <a:solidFill>
                  <a:schemeClr val="dk1"/>
                </a:solidFill>
              </a:rPr>
              <a:t>Selección y entrenamiento de modelos</a:t>
            </a:r>
            <a:endParaRPr sz="1700">
              <a:solidFill>
                <a:schemeClr val="dk1"/>
              </a:solidFill>
            </a:endParaRPr>
          </a:p>
          <a:p>
            <a:pPr indent="0" lvl="0" marL="914400" rtl="0" algn="just">
              <a:spcBef>
                <a:spcPts val="0"/>
              </a:spcBef>
              <a:spcAft>
                <a:spcPts val="0"/>
              </a:spcAft>
              <a:buNone/>
            </a:pPr>
            <a:r>
              <a:t/>
            </a:r>
            <a:endParaRPr sz="1700">
              <a:solidFill>
                <a:schemeClr val="dk1"/>
              </a:solidFill>
            </a:endParaRPr>
          </a:p>
          <a:p>
            <a:pPr indent="-336550" lvl="0" marL="457200" rtl="0" algn="just">
              <a:spcBef>
                <a:spcPts val="0"/>
              </a:spcBef>
              <a:spcAft>
                <a:spcPts val="0"/>
              </a:spcAft>
              <a:buClr>
                <a:schemeClr val="dk1"/>
              </a:buClr>
              <a:buSzPts val="1700"/>
              <a:buAutoNum type="arabicPeriod"/>
            </a:pPr>
            <a:r>
              <a:rPr b="1" lang="es-ES" sz="1700">
                <a:solidFill>
                  <a:schemeClr val="dk1"/>
                </a:solidFill>
              </a:rPr>
              <a:t>Evaluación de modelos</a:t>
            </a:r>
            <a:endParaRPr sz="1700">
              <a:solidFill>
                <a:schemeClr val="dk1"/>
              </a:solidFill>
            </a:endParaRPr>
          </a:p>
          <a:p>
            <a:pPr indent="0" lvl="0" marL="914400" rtl="0" algn="just">
              <a:spcBef>
                <a:spcPts val="0"/>
              </a:spcBef>
              <a:spcAft>
                <a:spcPts val="0"/>
              </a:spcAft>
              <a:buNone/>
            </a:pPr>
            <a:r>
              <a:t/>
            </a:r>
            <a:endParaRPr sz="1700">
              <a:solidFill>
                <a:schemeClr val="dk1"/>
              </a:solidFill>
            </a:endParaRPr>
          </a:p>
          <a:p>
            <a:pPr indent="-336550" lvl="0" marL="457200" rtl="0" algn="just">
              <a:spcBef>
                <a:spcPts val="0"/>
              </a:spcBef>
              <a:spcAft>
                <a:spcPts val="0"/>
              </a:spcAft>
              <a:buClr>
                <a:schemeClr val="dk1"/>
              </a:buClr>
              <a:buSzPts val="1700"/>
              <a:buAutoNum type="arabicPeriod"/>
            </a:pPr>
            <a:r>
              <a:rPr b="1" lang="es-ES" sz="1700">
                <a:solidFill>
                  <a:schemeClr val="dk1"/>
                </a:solidFill>
              </a:rPr>
              <a:t>V</a:t>
            </a:r>
            <a:r>
              <a:rPr b="1" lang="es-ES" sz="1700">
                <a:solidFill>
                  <a:schemeClr val="dk1"/>
                </a:solidFill>
              </a:rPr>
              <a:t>isualización de resultados</a:t>
            </a:r>
            <a:endParaRPr sz="1700">
              <a:solidFill>
                <a:schemeClr val="dk1"/>
              </a:solidFill>
            </a:endParaRPr>
          </a:p>
          <a:p>
            <a:pPr indent="0" lvl="0" marL="914400" rtl="0" algn="just">
              <a:spcBef>
                <a:spcPts val="0"/>
              </a:spcBef>
              <a:spcAft>
                <a:spcPts val="1200"/>
              </a:spcAft>
              <a:buNone/>
            </a:pPr>
            <a:r>
              <a:t/>
            </a:r>
            <a:endParaRPr sz="1700">
              <a:solidFill>
                <a:schemeClr val="dk1"/>
              </a:solidFill>
            </a:endParaRPr>
          </a:p>
        </p:txBody>
      </p:sp>
      <p:sp>
        <p:nvSpPr>
          <p:cNvPr id="147" name="Google Shape;147;p7"/>
          <p:cNvSpPr txBox="1"/>
          <p:nvPr/>
        </p:nvSpPr>
        <p:spPr>
          <a:xfrm>
            <a:off x="843275" y="827000"/>
            <a:ext cx="10602600" cy="969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1000"/>
              </a:spcAft>
              <a:buNone/>
            </a:pPr>
            <a:r>
              <a:rPr lang="es-ES" sz="1700">
                <a:solidFill>
                  <a:schemeClr val="dk1"/>
                </a:solidFill>
              </a:rPr>
              <a:t>Para garantizar la precisión y calidad de los datos utilizados en el modelo predictivo, se realizó un proceso riguroso de validación y limpieza. La base de datos, proveniente del DANE, fue sometida a una depuración exhaustiva para eliminar inconsistencias y errores en la digitación de precios y demás variables.</a:t>
            </a:r>
            <a:endParaRPr sz="1900"/>
          </a:p>
        </p:txBody>
      </p:sp>
      <p:pic>
        <p:nvPicPr>
          <p:cNvPr id="148" name="Google Shape;148;p7" title="crea-una-imagen-futurista-con--fondo-blanco-al-red (1).png"/>
          <p:cNvPicPr preferRelativeResize="0"/>
          <p:nvPr/>
        </p:nvPicPr>
        <p:blipFill>
          <a:blip r:embed="rId4">
            <a:alphaModFix/>
          </a:blip>
          <a:stretch>
            <a:fillRect/>
          </a:stretch>
        </p:blipFill>
        <p:spPr>
          <a:xfrm>
            <a:off x="6817537" y="2955700"/>
            <a:ext cx="5509269" cy="3101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descr="A screenshot of a computer&#10;&#10;Description automatically generated" id="153" name="Google Shape;153;p10"/>
          <p:cNvPicPr preferRelativeResize="0"/>
          <p:nvPr/>
        </p:nvPicPr>
        <p:blipFill rotWithShape="1">
          <a:blip r:embed="rId3">
            <a:alphaModFix/>
          </a:blip>
          <a:srcRect b="0" l="0" r="0" t="0"/>
          <a:stretch/>
        </p:blipFill>
        <p:spPr>
          <a:xfrm>
            <a:off x="0" y="76200"/>
            <a:ext cx="12192000" cy="6858000"/>
          </a:xfrm>
          <a:prstGeom prst="rect">
            <a:avLst/>
          </a:prstGeom>
          <a:noFill/>
          <a:ln>
            <a:noFill/>
          </a:ln>
        </p:spPr>
      </p:pic>
      <p:sp>
        <p:nvSpPr>
          <p:cNvPr id="154" name="Google Shape;154;p10"/>
          <p:cNvSpPr txBox="1"/>
          <p:nvPr/>
        </p:nvSpPr>
        <p:spPr>
          <a:xfrm>
            <a:off x="1136878" y="1333891"/>
            <a:ext cx="609463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Entendimiento de datos</a:t>
            </a:r>
            <a:endParaRPr/>
          </a:p>
          <a:p>
            <a:pPr indent="0" lvl="0" marL="0" marR="0" rtl="0" algn="l">
              <a:spcBef>
                <a:spcPts val="0"/>
              </a:spcBef>
              <a:spcAft>
                <a:spcPts val="0"/>
              </a:spcAft>
              <a:buNone/>
            </a:pPr>
            <a:r>
              <a:rPr b="1" lang="es-ES" sz="1800">
                <a:solidFill>
                  <a:srgbClr val="A08EF1"/>
                </a:solidFill>
                <a:latin typeface="Arial"/>
                <a:ea typeface="Arial"/>
                <a:cs typeface="Arial"/>
                <a:sym typeface="Arial"/>
              </a:rPr>
              <a:t> </a:t>
            </a:r>
            <a:endParaRPr b="1" sz="1800">
              <a:solidFill>
                <a:srgbClr val="A08EF1"/>
              </a:solidFill>
              <a:latin typeface="Arial"/>
              <a:ea typeface="Arial"/>
              <a:cs typeface="Arial"/>
              <a:sym typeface="Arial"/>
            </a:endParaRPr>
          </a:p>
        </p:txBody>
      </p:sp>
      <p:pic>
        <p:nvPicPr>
          <p:cNvPr id="155" name="Google Shape;155;p10"/>
          <p:cNvPicPr preferRelativeResize="0"/>
          <p:nvPr/>
        </p:nvPicPr>
        <p:blipFill rotWithShape="1">
          <a:blip r:embed="rId4">
            <a:alphaModFix/>
          </a:blip>
          <a:srcRect b="0" l="0" r="0" t="0"/>
          <a:stretch/>
        </p:blipFill>
        <p:spPr>
          <a:xfrm>
            <a:off x="6366273" y="2799471"/>
            <a:ext cx="5825727" cy="3277772"/>
          </a:xfrm>
          <a:prstGeom prst="rect">
            <a:avLst/>
          </a:prstGeom>
          <a:noFill/>
          <a:ln>
            <a:noFill/>
          </a:ln>
        </p:spPr>
      </p:pic>
      <p:sp>
        <p:nvSpPr>
          <p:cNvPr id="156" name="Google Shape;156;p10"/>
          <p:cNvSpPr txBox="1"/>
          <p:nvPr/>
        </p:nvSpPr>
        <p:spPr>
          <a:xfrm>
            <a:off x="1241400" y="1834350"/>
            <a:ext cx="8476500" cy="3214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s-ES" sz="2000">
                <a:solidFill>
                  <a:schemeClr val="dk1"/>
                </a:solidFill>
              </a:rPr>
              <a:t>Entendimiento de Datos (DANE)</a:t>
            </a:r>
            <a:endParaRPr b="1" sz="2000">
              <a:solidFill>
                <a:schemeClr val="dk1"/>
              </a:solidFill>
            </a:endParaRPr>
          </a:p>
          <a:p>
            <a:pPr indent="0" lvl="0" marL="0" rtl="0" algn="l">
              <a:lnSpc>
                <a:spcPct val="115000"/>
              </a:lnSpc>
              <a:spcBef>
                <a:spcPts val="1400"/>
              </a:spcBef>
              <a:spcAft>
                <a:spcPts val="0"/>
              </a:spcAft>
              <a:buNone/>
            </a:pPr>
            <a:r>
              <a:rPr b="1" lang="es-ES" sz="1800">
                <a:solidFill>
                  <a:schemeClr val="dk1"/>
                </a:solidFill>
              </a:rPr>
              <a:t>Datos:</a:t>
            </a:r>
            <a:r>
              <a:rPr lang="es-ES" sz="1800">
                <a:solidFill>
                  <a:schemeClr val="dk1"/>
                </a:solidFill>
              </a:rPr>
              <a:t> 500,000 registros (2013-2021).</a:t>
            </a:r>
            <a:br>
              <a:rPr lang="es-ES" sz="1800">
                <a:solidFill>
                  <a:schemeClr val="dk1"/>
                </a:solidFill>
              </a:rPr>
            </a:br>
            <a:r>
              <a:rPr b="1" lang="es-ES" sz="1800">
                <a:solidFill>
                  <a:schemeClr val="dk1"/>
                </a:solidFill>
              </a:rPr>
              <a:t>Se eliminaron 2022-2023</a:t>
            </a:r>
            <a:r>
              <a:rPr lang="es-ES" sz="1800">
                <a:solidFill>
                  <a:schemeClr val="dk1"/>
                </a:solidFill>
              </a:rPr>
              <a:t> por errores en digitación.</a:t>
            </a:r>
            <a:endParaRPr sz="1800">
              <a:solidFill>
                <a:schemeClr val="dk1"/>
              </a:solidFill>
            </a:endParaRPr>
          </a:p>
          <a:p>
            <a:pPr indent="0" lvl="0" marL="0" rtl="0" algn="l">
              <a:lnSpc>
                <a:spcPct val="115000"/>
              </a:lnSpc>
              <a:spcBef>
                <a:spcPts val="1200"/>
              </a:spcBef>
              <a:spcAft>
                <a:spcPts val="0"/>
              </a:spcAft>
              <a:buNone/>
            </a:pPr>
            <a:r>
              <a:rPr b="1" lang="es-ES" sz="1800">
                <a:solidFill>
                  <a:schemeClr val="dk1"/>
                </a:solidFill>
              </a:rPr>
              <a:t>Variables clave:</a:t>
            </a:r>
            <a:r>
              <a:rPr lang="es-ES" sz="1800">
                <a:solidFill>
                  <a:schemeClr val="dk1"/>
                </a:solidFill>
              </a:rPr>
              <a:t> Precio, Producto, Grupo (8 categorías).</a:t>
            </a:r>
            <a:br>
              <a:rPr lang="es-ES" sz="1800">
                <a:solidFill>
                  <a:schemeClr val="dk1"/>
                </a:solidFill>
              </a:rPr>
            </a:br>
            <a:r>
              <a:rPr b="1" lang="es-ES" sz="1800">
                <a:solidFill>
                  <a:schemeClr val="dk1"/>
                </a:solidFill>
              </a:rPr>
              <a:t>Transformación:</a:t>
            </a:r>
            <a:r>
              <a:rPr lang="es-ES" sz="1800">
                <a:solidFill>
                  <a:schemeClr val="dk1"/>
                </a:solidFill>
              </a:rPr>
              <a:t> Label Encoding, normalización, inclusión de año y mes y </a:t>
            </a:r>
            <a:r>
              <a:rPr lang="es-ES" sz="1800">
                <a:solidFill>
                  <a:schemeClr val="dk1"/>
                </a:solidFill>
              </a:rPr>
              <a:t>creación</a:t>
            </a:r>
            <a:r>
              <a:rPr lang="es-ES" sz="1800">
                <a:solidFill>
                  <a:schemeClr val="dk1"/>
                </a:solidFill>
              </a:rPr>
              <a:t> de la variable </a:t>
            </a:r>
            <a:r>
              <a:rPr lang="es-ES" sz="1800">
                <a:solidFill>
                  <a:schemeClr val="dk1"/>
                </a:solidFill>
              </a:rPr>
              <a:t>región</a:t>
            </a:r>
            <a:r>
              <a:rPr lang="es-ES" sz="1800">
                <a:solidFill>
                  <a:schemeClr val="dk1"/>
                </a:solidFill>
              </a:rPr>
              <a:t>  y departamento.</a:t>
            </a:r>
            <a:br>
              <a:rPr lang="es-ES" sz="1800">
                <a:solidFill>
                  <a:schemeClr val="dk1"/>
                </a:solidFill>
              </a:rPr>
            </a:br>
            <a:r>
              <a:rPr b="1" lang="es-ES" sz="1800">
                <a:solidFill>
                  <a:schemeClr val="dk1"/>
                </a:solidFill>
              </a:rPr>
              <a:t>Hallazgos:</a:t>
            </a:r>
            <a:r>
              <a:rPr lang="es-ES" sz="1800">
                <a:solidFill>
                  <a:schemeClr val="dk1"/>
                </a:solidFill>
              </a:rPr>
              <a:t> Patrones atípicos, variación por región y temporalidad.</a:t>
            </a:r>
            <a:endParaRPr sz="1800">
              <a:solidFill>
                <a:schemeClr val="dk1"/>
              </a:solidFill>
            </a:endParaRPr>
          </a:p>
          <a:p>
            <a:pPr indent="0" lvl="0" marL="0" rtl="0" algn="l">
              <a:lnSpc>
                <a:spcPct val="115000"/>
              </a:lnSpc>
              <a:spcBef>
                <a:spcPts val="1200"/>
              </a:spcBef>
              <a:spcAft>
                <a:spcPts val="1200"/>
              </a:spcAft>
              <a:buNone/>
            </a:pPr>
            <a:r>
              <a:t/>
            </a:r>
            <a:endParaRPr b="1" sz="18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descr="A screenshot of a computer&#10;&#10;Description automatically generated" id="161" name="Google Shape;161;p1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62" name="Google Shape;162;p11"/>
          <p:cNvSpPr txBox="1"/>
          <p:nvPr/>
        </p:nvSpPr>
        <p:spPr>
          <a:xfrm>
            <a:off x="1024336" y="1319823"/>
            <a:ext cx="609463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1800">
                <a:solidFill>
                  <a:srgbClr val="A08EF1"/>
                </a:solidFill>
                <a:latin typeface="Arial"/>
                <a:ea typeface="Arial"/>
                <a:cs typeface="Arial"/>
                <a:sym typeface="Arial"/>
              </a:rPr>
              <a:t>Descripción de las variables </a:t>
            </a:r>
            <a:endParaRPr b="1" sz="1800">
              <a:solidFill>
                <a:srgbClr val="A08EF1"/>
              </a:solidFill>
              <a:latin typeface="Arial"/>
              <a:ea typeface="Arial"/>
              <a:cs typeface="Arial"/>
              <a:sym typeface="Arial"/>
            </a:endParaRPr>
          </a:p>
        </p:txBody>
      </p:sp>
      <p:graphicFrame>
        <p:nvGraphicFramePr>
          <p:cNvPr id="163" name="Google Shape;163;p11"/>
          <p:cNvGraphicFramePr/>
          <p:nvPr/>
        </p:nvGraphicFramePr>
        <p:xfrm>
          <a:off x="1136878" y="2033415"/>
          <a:ext cx="3000000" cy="3000000"/>
        </p:xfrm>
        <a:graphic>
          <a:graphicData uri="http://schemas.openxmlformats.org/drawingml/2006/table">
            <a:tbl>
              <a:tblPr bandRow="1" firstCol="1" firstRow="1">
                <a:noFill/>
                <a:tableStyleId>{CC695005-BE98-4F7F-BA2E-833215E33564}</a:tableStyleId>
              </a:tblPr>
              <a:tblGrid>
                <a:gridCol w="2039775"/>
                <a:gridCol w="1165575"/>
                <a:gridCol w="6598025"/>
              </a:tblGrid>
              <a:tr h="281000">
                <a:tc>
                  <a:txBody>
                    <a:bodyPr/>
                    <a:lstStyle/>
                    <a:p>
                      <a:pPr indent="0" lvl="0" marL="0" marR="0" rtl="0" algn="ctr">
                        <a:lnSpc>
                          <a:spcPct val="107000"/>
                        </a:lnSpc>
                        <a:spcBef>
                          <a:spcPts val="0"/>
                        </a:spcBef>
                        <a:spcAft>
                          <a:spcPts val="0"/>
                        </a:spcAft>
                        <a:buNone/>
                      </a:pPr>
                      <a:r>
                        <a:rPr lang="es-ES" sz="1800" u="none" cap="none" strike="noStrike"/>
                        <a:t>Variable</a:t>
                      </a:r>
                      <a:endParaRPr sz="1800" u="none" cap="none" strike="noStrike">
                        <a:latin typeface="Calibri"/>
                        <a:ea typeface="Calibri"/>
                        <a:cs typeface="Calibri"/>
                        <a:sym typeface="Calibri"/>
                      </a:endParaRPr>
                    </a:p>
                  </a:txBody>
                  <a:tcPr marT="0" marB="0" marR="72850" marL="72850"/>
                </a:tc>
                <a:tc>
                  <a:txBody>
                    <a:bodyPr/>
                    <a:lstStyle/>
                    <a:p>
                      <a:pPr indent="0" lvl="0" marL="0" marR="0" rtl="0" algn="ctr">
                        <a:lnSpc>
                          <a:spcPct val="107000"/>
                        </a:lnSpc>
                        <a:spcBef>
                          <a:spcPts val="0"/>
                        </a:spcBef>
                        <a:spcAft>
                          <a:spcPts val="0"/>
                        </a:spcAft>
                        <a:buNone/>
                      </a:pPr>
                      <a:r>
                        <a:rPr lang="es-ES" sz="1800" u="none" cap="none" strike="noStrike"/>
                        <a:t>Tipo</a:t>
                      </a:r>
                      <a:endParaRPr sz="1800" u="none" cap="none" strike="noStrike">
                        <a:latin typeface="Calibri"/>
                        <a:ea typeface="Calibri"/>
                        <a:cs typeface="Calibri"/>
                        <a:sym typeface="Calibri"/>
                      </a:endParaRPr>
                    </a:p>
                  </a:txBody>
                  <a:tcPr marT="0" marB="0" marR="72850" marL="72850"/>
                </a:tc>
                <a:tc>
                  <a:txBody>
                    <a:bodyPr/>
                    <a:lstStyle/>
                    <a:p>
                      <a:pPr indent="0" lvl="0" marL="0" marR="0" rtl="0" algn="ctr">
                        <a:lnSpc>
                          <a:spcPct val="107000"/>
                        </a:lnSpc>
                        <a:spcBef>
                          <a:spcPts val="0"/>
                        </a:spcBef>
                        <a:spcAft>
                          <a:spcPts val="0"/>
                        </a:spcAft>
                        <a:buNone/>
                      </a:pPr>
                      <a:r>
                        <a:rPr lang="es-ES" sz="1800" u="none" cap="none" strike="noStrike"/>
                        <a:t>Descripción</a:t>
                      </a:r>
                      <a:endParaRPr sz="1800" u="none" cap="none" strike="noStrike">
                        <a:latin typeface="Calibri"/>
                        <a:ea typeface="Calibri"/>
                        <a:cs typeface="Calibri"/>
                        <a:sym typeface="Calibri"/>
                      </a:endParaRPr>
                    </a:p>
                  </a:txBody>
                  <a:tcPr marT="0" marB="0" marR="72850" marL="72850"/>
                </a:tc>
              </a:tr>
              <a:tr h="312200">
                <a:tc>
                  <a:txBody>
                    <a:bodyPr/>
                    <a:lstStyle/>
                    <a:p>
                      <a:pPr indent="0" lvl="0" marL="0" marR="0" rtl="0" algn="l">
                        <a:lnSpc>
                          <a:spcPct val="107000"/>
                        </a:lnSpc>
                        <a:spcBef>
                          <a:spcPts val="0"/>
                        </a:spcBef>
                        <a:spcAft>
                          <a:spcPts val="0"/>
                        </a:spcAft>
                        <a:buNone/>
                      </a:pPr>
                      <a:r>
                        <a:rPr lang="es-ES" sz="1800" u="none" cap="none" strike="noStrike"/>
                        <a:t>Mes</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Indica el mes en el que se registró el precio del producto.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Año</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Año en el que se registró el precio del producto agropecuario.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Grupo de Productos</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 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Clasificación general del producto dentro del sector agropecuario.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Producto</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 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Nombre específico del producto agropecuario analizado.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Ciudad</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 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Ciudad donde se registró el precio del producto.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Departamento</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 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Departamento de Colombia donde se tomó el registro de precios.</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Región</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No Ordinal</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Zona geográfica general donde se registró el precio del producto.</a:t>
                      </a:r>
                      <a:endParaRPr sz="1800" u="none" cap="none" strike="noStrike">
                        <a:latin typeface="Calibri"/>
                        <a:ea typeface="Calibri"/>
                        <a:cs typeface="Calibri"/>
                        <a:sym typeface="Calibri"/>
                      </a:endParaRPr>
                    </a:p>
                  </a:txBody>
                  <a:tcPr marT="0" marB="0" marR="72850" marL="72850" anchor="b"/>
                </a:tc>
              </a:tr>
              <a:tr h="312200">
                <a:tc>
                  <a:txBody>
                    <a:bodyPr/>
                    <a:lstStyle/>
                    <a:p>
                      <a:pPr indent="0" lvl="0" marL="0" marR="0" rtl="0" algn="l">
                        <a:lnSpc>
                          <a:spcPct val="107000"/>
                        </a:lnSpc>
                        <a:spcBef>
                          <a:spcPts val="0"/>
                        </a:spcBef>
                        <a:spcAft>
                          <a:spcPts val="0"/>
                        </a:spcAft>
                        <a:buNone/>
                      </a:pPr>
                      <a:r>
                        <a:rPr lang="es-ES" sz="1800" u="none" cap="none" strike="noStrike"/>
                        <a:t>Precio por Kg</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Numérica</a:t>
                      </a:r>
                      <a:endParaRPr sz="1800" u="none" cap="none" strike="noStrike">
                        <a:latin typeface="Calibri"/>
                        <a:ea typeface="Calibri"/>
                        <a:cs typeface="Calibri"/>
                        <a:sym typeface="Calibri"/>
                      </a:endParaRPr>
                    </a:p>
                  </a:txBody>
                  <a:tcPr marT="0" marB="0" marR="72850" marL="72850" anchor="b"/>
                </a:tc>
                <a:tc>
                  <a:txBody>
                    <a:bodyPr/>
                    <a:lstStyle/>
                    <a:p>
                      <a:pPr indent="0" lvl="0" marL="0" marR="0" rtl="0" algn="l">
                        <a:lnSpc>
                          <a:spcPct val="107000"/>
                        </a:lnSpc>
                        <a:spcBef>
                          <a:spcPts val="0"/>
                        </a:spcBef>
                        <a:spcAft>
                          <a:spcPts val="0"/>
                        </a:spcAft>
                        <a:buNone/>
                      </a:pPr>
                      <a:r>
                        <a:rPr lang="es-ES" sz="1800" u="none" cap="none" strike="noStrike"/>
                        <a:t>Valor del producto agropecuario por kilogramo en el mercado.</a:t>
                      </a:r>
                      <a:endParaRPr sz="1800" u="none" cap="none" strike="noStrike">
                        <a:latin typeface="Calibri"/>
                        <a:ea typeface="Calibri"/>
                        <a:cs typeface="Calibri"/>
                        <a:sym typeface="Calibri"/>
                      </a:endParaRPr>
                    </a:p>
                  </a:txBody>
                  <a:tcPr marT="0" marB="0" marR="72850" marL="72850" anchor="b"/>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LINDO LINDO">
      <a:dk1>
        <a:srgbClr val="000000"/>
      </a:dk1>
      <a:lt1>
        <a:srgbClr val="FFFFFF"/>
      </a:lt1>
      <a:dk2>
        <a:srgbClr val="142F50"/>
      </a:dk2>
      <a:lt2>
        <a:srgbClr val="F9F8F3"/>
      </a:lt2>
      <a:accent1>
        <a:srgbClr val="38A4D4"/>
      </a:accent1>
      <a:accent2>
        <a:srgbClr val="F6F25C"/>
      </a:accent2>
      <a:accent3>
        <a:srgbClr val="FCA810"/>
      </a:accent3>
      <a:accent4>
        <a:srgbClr val="EF255F"/>
      </a:accent4>
      <a:accent5>
        <a:srgbClr val="22B183"/>
      </a:accent5>
      <a:accent6>
        <a:srgbClr val="8C54B6"/>
      </a:accent6>
      <a:hlink>
        <a:srgbClr val="39BCD2"/>
      </a:hlink>
      <a:folHlink>
        <a:srgbClr val="8963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2024-01-29T20:34:43Z</dcterms:created>
  <dc:creator>Ana Maria Salazar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D82F9886-3FD5-42EB-B509-1BFBAE8A1A25</vt:lpwstr>
  </property>
  <property fmtid="{D5CDD505-2E9C-101B-9397-08002B2CF9AE}" pid="3" name="ArticulatePath">
    <vt:lpwstr>Semana1_Videoclase_empaquesyembalajes_V3_David</vt:lpwstr>
  </property>
</Properties>
</file>